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7" r:id="rId2"/>
    <p:sldId id="290" r:id="rId3"/>
    <p:sldId id="291" r:id="rId4"/>
    <p:sldId id="270" r:id="rId5"/>
    <p:sldId id="28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08" r:id="rId23"/>
    <p:sldId id="271" r:id="rId24"/>
    <p:sldId id="293" r:id="rId25"/>
    <p:sldId id="287" r:id="rId26"/>
    <p:sldId id="292" r:id="rId27"/>
    <p:sldId id="272" r:id="rId28"/>
    <p:sldId id="286" r:id="rId29"/>
    <p:sldId id="327" r:id="rId30"/>
    <p:sldId id="278" r:id="rId31"/>
    <p:sldId id="279" r:id="rId32"/>
    <p:sldId id="280" r:id="rId33"/>
    <p:sldId id="328" r:id="rId34"/>
    <p:sldId id="285" r:id="rId35"/>
    <p:sldId id="296" r:id="rId36"/>
    <p:sldId id="310" r:id="rId37"/>
    <p:sldId id="295" r:id="rId38"/>
    <p:sldId id="329" r:id="rId39"/>
    <p:sldId id="289" r:id="rId40"/>
    <p:sldId id="28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618" y="-63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600" y="-2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9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| Informationsveranstaltung| Christine Apfel, 20.09.2017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900" b="1" dirty="0"/>
              <a:t>Seite </a:t>
            </a:r>
            <a:fld id="{0427E4B2-AC28-443E-BE04-5CD55098A90B}" type="slidenum">
              <a:rPr lang="de-DE" sz="900" b="1" smtClean="0"/>
              <a:pPr algn="r"/>
              <a:t>‹#›</a:t>
            </a:fld>
            <a:endParaRPr lang="de-DE" sz="900" b="1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B27A19F9-8996-4FDE-B1D0-586A33B05C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  <p:sldLayoutId id="214748368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.oracle.com/pls/apex/f?p=42:100" TargetMode="External"/><Relationship Id="rId2" Type="http://schemas.openxmlformats.org/officeDocument/2006/relationships/hyperlink" Target="https://apex.mt-ag.com/apex/ws?p=153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ididemo.com:8080/apex/f?p=104:1" TargetMode="External"/><Relationship Id="rId4" Type="http://schemas.openxmlformats.org/officeDocument/2006/relationships/hyperlink" Target="https://www.youtube.com/watch?v=7Yzisnb0vD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5.1 @ DESY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Informationsveranstaltung zum APEX Upgrade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Christine Apfel</a:t>
            </a:r>
            <a:endParaRPr lang="de-DE" dirty="0"/>
          </a:p>
          <a:p>
            <a:r>
              <a:rPr lang="de-DE" dirty="0" smtClean="0"/>
              <a:t>Hamburg, 20.09.2017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5472608" cy="3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92696"/>
            <a:ext cx="6831508" cy="37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968" y="4725144"/>
            <a:ext cx="614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Alles wie gehabt verfügbar, mal ein wenig anders dargestellt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Möglichkeit zur Reduzierung auf wichtigste Eigenschaften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Code Editor-Funktion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Direktes Editieren ohne „immer“ speichern zu müssen</a:t>
            </a:r>
          </a:p>
          <a:p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55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Layout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04664"/>
            <a:ext cx="7056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7987" y="836713"/>
            <a:ext cx="11376025" cy="5579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Reiter </a:t>
            </a:r>
            <a:r>
              <a:rPr lang="de-DE" dirty="0" err="1" smtClean="0"/>
              <a:t>tür</a:t>
            </a:r>
            <a:endParaRPr lang="de-DE" dirty="0" smtClean="0"/>
          </a:p>
          <a:p>
            <a:pPr lvl="1"/>
            <a:r>
              <a:rPr lang="de-DE" dirty="0" err="1" smtClean="0"/>
              <a:t>Grid</a:t>
            </a:r>
            <a:r>
              <a:rPr lang="de-DE" dirty="0" smtClean="0"/>
              <a:t> Layout</a:t>
            </a:r>
          </a:p>
          <a:p>
            <a:pPr lvl="1"/>
            <a:r>
              <a:rPr lang="de-DE" dirty="0" smtClean="0"/>
              <a:t>Messages – Fehlermeldungen</a:t>
            </a:r>
          </a:p>
          <a:p>
            <a:pPr lvl="1"/>
            <a:r>
              <a:rPr lang="de-DE" dirty="0" smtClean="0"/>
              <a:t>Seitensuche</a:t>
            </a:r>
          </a:p>
          <a:p>
            <a:pPr lvl="1"/>
            <a:r>
              <a:rPr lang="de-DE" dirty="0" smtClean="0"/>
              <a:t>Hilfe</a:t>
            </a:r>
          </a:p>
          <a:p>
            <a:r>
              <a:rPr lang="de-DE" dirty="0" smtClean="0"/>
              <a:t>Kontextmenü</a:t>
            </a:r>
          </a:p>
          <a:p>
            <a:r>
              <a:rPr lang="de-DE" dirty="0" smtClean="0"/>
              <a:t>Zoom – Einzelansicht einer Region</a:t>
            </a:r>
          </a:p>
          <a:p>
            <a:r>
              <a:rPr lang="de-DE" dirty="0" err="1" smtClean="0"/>
              <a:t>Drag&amp;Drop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7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Gallery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Auflistung aller Regionen, Items, Buttons</a:t>
            </a:r>
          </a:p>
          <a:p>
            <a:r>
              <a:rPr lang="de-DE" dirty="0" smtClean="0"/>
              <a:t>Kontextmenü</a:t>
            </a:r>
          </a:p>
          <a:p>
            <a:r>
              <a:rPr lang="de-DE" dirty="0" smtClean="0"/>
              <a:t>„Show </a:t>
            </a:r>
            <a:r>
              <a:rPr lang="de-DE" dirty="0" err="1" smtClean="0"/>
              <a:t>unsupported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Drag&amp;Drop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44259"/>
            <a:ext cx="6192688" cy="42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492896"/>
            <a:ext cx="7417097" cy="38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Toolbar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Seitenauswahl mit Suchfunktion</a:t>
            </a:r>
          </a:p>
          <a:p>
            <a:r>
              <a:rPr lang="de-DE" dirty="0" smtClean="0"/>
              <a:t>Page </a:t>
            </a:r>
            <a:r>
              <a:rPr lang="de-DE" dirty="0" err="1" smtClean="0"/>
              <a:t>Locking</a:t>
            </a:r>
            <a:endParaRPr lang="de-DE" dirty="0" smtClean="0"/>
          </a:p>
          <a:p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endParaRPr lang="de-DE" dirty="0" smtClean="0"/>
          </a:p>
          <a:p>
            <a:r>
              <a:rPr lang="de-DE" dirty="0" smtClean="0"/>
              <a:t>Erstellen von Elementen, Werkzeuge</a:t>
            </a:r>
          </a:p>
          <a:p>
            <a:r>
              <a:rPr lang="de-DE" dirty="0" smtClean="0"/>
              <a:t>Team Development, Comments, </a:t>
            </a:r>
            <a:r>
              <a:rPr lang="de-DE" dirty="0" err="1" smtClean="0"/>
              <a:t>Shared</a:t>
            </a:r>
            <a:r>
              <a:rPr lang="de-DE" dirty="0" smtClean="0"/>
              <a:t> Components</a:t>
            </a:r>
          </a:p>
          <a:p>
            <a:r>
              <a:rPr lang="de-DE" dirty="0" smtClean="0"/>
              <a:t>Speichern und Ausführen</a:t>
            </a:r>
            <a:endParaRPr lang="de-D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797152"/>
            <a:ext cx="5447853" cy="11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4" y="3501008"/>
            <a:ext cx="10225136" cy="84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 Editor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Syntax </a:t>
            </a:r>
            <a:r>
              <a:rPr lang="de-DE" dirty="0" err="1" smtClean="0"/>
              <a:t>Highlighting</a:t>
            </a:r>
            <a:endParaRPr lang="de-DE" dirty="0" smtClean="0"/>
          </a:p>
          <a:p>
            <a:r>
              <a:rPr lang="de-DE" dirty="0" smtClean="0"/>
              <a:t>Code </a:t>
            </a:r>
            <a:r>
              <a:rPr lang="de-DE" dirty="0" err="1" smtClean="0"/>
              <a:t>Completion</a:t>
            </a:r>
            <a:endParaRPr lang="de-DE" dirty="0" smtClean="0"/>
          </a:p>
          <a:p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endParaRPr lang="de-DE" dirty="0" smtClean="0"/>
          </a:p>
          <a:p>
            <a:r>
              <a:rPr lang="de-DE" dirty="0" smtClean="0"/>
              <a:t>Suchen / Ersetzen</a:t>
            </a:r>
          </a:p>
          <a:p>
            <a:r>
              <a:rPr lang="de-DE" dirty="0" smtClean="0"/>
              <a:t>Validieren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4664"/>
            <a:ext cx="5588341" cy="2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212976"/>
            <a:ext cx="5472608" cy="30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Shortcuts – Info	</a:t>
            </a:r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36712"/>
            <a:ext cx="113027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2"/>
            <a:ext cx="11376025" cy="5579965"/>
          </a:xfrm>
        </p:spPr>
        <p:txBody>
          <a:bodyPr/>
          <a:lstStyle/>
          <a:p>
            <a:r>
              <a:rPr lang="de-DE" dirty="0" err="1" smtClean="0"/>
              <a:t>Theme</a:t>
            </a:r>
            <a:r>
              <a:rPr lang="de-DE" dirty="0" smtClean="0"/>
              <a:t> 42: modernes Look &amp; </a:t>
            </a:r>
            <a:r>
              <a:rPr lang="de-DE" dirty="0" err="1" smtClean="0"/>
              <a:t>Feel</a:t>
            </a:r>
            <a:endParaRPr lang="de-DE" dirty="0" smtClean="0"/>
          </a:p>
          <a:p>
            <a:r>
              <a:rPr lang="de-DE" dirty="0" smtClean="0"/>
              <a:t>Konfigurierbar mit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r>
              <a:rPr lang="de-DE" dirty="0" smtClean="0"/>
              <a:t>Ersetzt (!) die bekannten </a:t>
            </a:r>
            <a:r>
              <a:rPr lang="de-DE" dirty="0" err="1" smtClean="0"/>
              <a:t>Themes</a:t>
            </a:r>
            <a:r>
              <a:rPr lang="de-DE" dirty="0" smtClean="0"/>
              <a:t> aus der </a:t>
            </a:r>
            <a:r>
              <a:rPr lang="de-DE" dirty="0" err="1" smtClean="0"/>
              <a:t>Gallerie</a:t>
            </a:r>
            <a:endParaRPr lang="de-DE" dirty="0" smtClean="0"/>
          </a:p>
          <a:p>
            <a:r>
              <a:rPr lang="de-DE" dirty="0" smtClean="0"/>
              <a:t>Unterstützt Icon Fonts (APEX Icons bzw. Font </a:t>
            </a:r>
            <a:r>
              <a:rPr lang="de-DE" dirty="0" err="1" smtClean="0"/>
              <a:t>Awesome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Wählbar für einzelne Regionen, Buttons, Navigation etc.</a:t>
            </a:r>
            <a:endParaRPr lang="de-DE" dirty="0"/>
          </a:p>
          <a:p>
            <a:pPr lvl="1"/>
            <a:r>
              <a:rPr lang="de-DE" dirty="0" smtClean="0"/>
              <a:t>Direkte Einbindung über Image/Class-Felder (</a:t>
            </a:r>
            <a:r>
              <a:rPr lang="de-DE" dirty="0" err="1" smtClean="0"/>
              <a:t>fa</a:t>
            </a:r>
            <a:r>
              <a:rPr lang="de-DE" dirty="0" smtClean="0"/>
              <a:t>-users) oder </a:t>
            </a:r>
            <a:br>
              <a:rPr lang="de-DE" dirty="0" smtClean="0"/>
            </a:br>
            <a:r>
              <a:rPr lang="de-DE" dirty="0" smtClean="0"/>
              <a:t>via HTML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class=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 fa-user</a:t>
            </a:r>
            <a:r>
              <a:rPr lang="en-US" sz="1200" b="1" dirty="0">
                <a:cs typeface="Courier New" panose="02070309020205020404" pitchFamily="49" charset="0"/>
              </a:rPr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http://fontawesome.io/icons/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smtClean="0"/>
              <a:t>Unterstützt CSS3 und HTML5</a:t>
            </a:r>
          </a:p>
          <a:p>
            <a:r>
              <a:rPr lang="de-DE" dirty="0" smtClean="0"/>
              <a:t>Exportierbar seit 5.1</a:t>
            </a:r>
          </a:p>
          <a:p>
            <a:pPr marL="444500" lvl="1" indent="0">
              <a:buNone/>
            </a:pPr>
            <a:endParaRPr lang="de-DE" dirty="0" smtClean="0"/>
          </a:p>
          <a:p>
            <a:r>
              <a:rPr lang="de-DE" dirty="0" smtClean="0"/>
              <a:t>2 Typen – </a:t>
            </a:r>
            <a:r>
              <a:rPr lang="de-DE" dirty="0" err="1" smtClean="0"/>
              <a:t>Standardmässig</a:t>
            </a:r>
            <a:r>
              <a:rPr lang="de-DE" dirty="0" smtClean="0"/>
              <a:t> über Applikationstyp zugewiesen</a:t>
            </a:r>
          </a:p>
          <a:p>
            <a:pPr lvl="1"/>
            <a:r>
              <a:rPr lang="de-DE" dirty="0" err="1" smtClean="0"/>
              <a:t>Responsive</a:t>
            </a:r>
            <a:r>
              <a:rPr lang="de-DE" dirty="0" smtClean="0"/>
              <a:t> für Desktop und Mobile: Universal </a:t>
            </a:r>
            <a:r>
              <a:rPr lang="de-DE" dirty="0" err="1" smtClean="0"/>
              <a:t>Theme</a:t>
            </a:r>
            <a:r>
              <a:rPr lang="de-DE" dirty="0" smtClean="0"/>
              <a:t> (2x)</a:t>
            </a:r>
          </a:p>
          <a:p>
            <a:pPr lvl="1"/>
            <a:r>
              <a:rPr lang="de-DE" dirty="0" smtClean="0"/>
              <a:t>Mobile </a:t>
            </a:r>
            <a:r>
              <a:rPr lang="de-DE" dirty="0" err="1" smtClean="0"/>
              <a:t>only</a:t>
            </a:r>
            <a:r>
              <a:rPr lang="de-DE" dirty="0" smtClean="0"/>
              <a:t>: APEX mobile, enthält diverse Komponenten, die speziell auf mobile Geräte ausgerichtet sind. </a:t>
            </a:r>
            <a:br>
              <a:rPr lang="de-DE" dirty="0" smtClean="0"/>
            </a:br>
            <a:r>
              <a:rPr lang="de-DE" dirty="0" smtClean="0"/>
              <a:t>Hinweis: es fehlen gewohnte Desktop Komponenten</a:t>
            </a:r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404664"/>
            <a:ext cx="1174749" cy="57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78585"/>
            <a:ext cx="3009900" cy="14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19"/>
            <a:ext cx="11376025" cy="5507957"/>
          </a:xfrm>
        </p:spPr>
        <p:txBody>
          <a:bodyPr/>
          <a:lstStyle/>
          <a:p>
            <a:r>
              <a:rPr lang="de-DE" dirty="0" smtClean="0"/>
              <a:t>Keine Reiterkarten (Tabs) mehr</a:t>
            </a:r>
            <a:br>
              <a:rPr lang="de-DE" dirty="0" smtClean="0"/>
            </a:br>
            <a:r>
              <a:rPr lang="de-DE" dirty="0" smtClean="0"/>
              <a:t>Einfache Tabs werden gutmütig migriert auf das UT, doppelte Tabs nicht!</a:t>
            </a:r>
          </a:p>
          <a:p>
            <a:r>
              <a:rPr lang="de-DE" dirty="0" smtClean="0"/>
              <a:t>Navigation mit Hilfe von „Lists“ und „List Templates“ realisiert</a:t>
            </a:r>
          </a:p>
          <a:p>
            <a:r>
              <a:rPr lang="de-DE" dirty="0" smtClean="0"/>
              <a:t>Mehrere Varianten vom UT werden angeboten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7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Theme</a:t>
            </a:r>
            <a:r>
              <a:rPr lang="de-DE" dirty="0" smtClean="0"/>
              <a:t> Roller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Zentrales Feature des Universal Designs</a:t>
            </a:r>
          </a:p>
          <a:p>
            <a:r>
              <a:rPr lang="de-DE" dirty="0" smtClean="0"/>
              <a:t>Wird über die Entwickler-Toolbar aufgerufen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Möglichkeit, Universal Design zur Laufzeit zu verändern</a:t>
            </a:r>
          </a:p>
          <a:p>
            <a:pPr lvl="1"/>
            <a:r>
              <a:rPr lang="de-DE" dirty="0" smtClean="0"/>
              <a:t>Anpassung der Farbauswahl</a:t>
            </a:r>
          </a:p>
          <a:p>
            <a:pPr lvl="1"/>
            <a:r>
              <a:rPr lang="de-DE" dirty="0" smtClean="0"/>
              <a:t>Änderung von Rahmen-Radien</a:t>
            </a:r>
          </a:p>
          <a:p>
            <a:pPr lvl="1"/>
            <a:r>
              <a:rPr lang="de-DE" dirty="0" smtClean="0"/>
              <a:t>Setzen/einbinden von CSS</a:t>
            </a:r>
          </a:p>
          <a:p>
            <a:pPr lvl="1"/>
            <a:r>
              <a:rPr lang="de-DE" dirty="0" smtClean="0"/>
              <a:t>„Color </a:t>
            </a:r>
            <a:r>
              <a:rPr lang="de-DE" dirty="0" err="1" smtClean="0"/>
              <a:t>Contrast</a:t>
            </a:r>
            <a:r>
              <a:rPr lang="de-DE" dirty="0" smtClean="0"/>
              <a:t>“- Check </a:t>
            </a:r>
            <a:br>
              <a:rPr lang="de-DE" dirty="0" smtClean="0"/>
            </a:br>
            <a:r>
              <a:rPr lang="de-DE" dirty="0" smtClean="0"/>
              <a:t>(nach WCAG 2.0 / Web Content </a:t>
            </a:r>
            <a:r>
              <a:rPr lang="de-DE" dirty="0" err="1" smtClean="0"/>
              <a:t>Accessibility</a:t>
            </a:r>
            <a:r>
              <a:rPr lang="de-DE" dirty="0" smtClean="0"/>
              <a:t> Guidelines)</a:t>
            </a:r>
          </a:p>
          <a:p>
            <a:pPr lvl="1"/>
            <a:r>
              <a:rPr lang="de-DE" dirty="0" smtClean="0"/>
              <a:t>Etc.</a:t>
            </a:r>
          </a:p>
          <a:p>
            <a:r>
              <a:rPr lang="de-DE" dirty="0" smtClean="0"/>
              <a:t>Vordefinierte Vita-Syles zur Auswahl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169447"/>
            <a:ext cx="2489200" cy="39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3288"/>
            <a:ext cx="11436351" cy="3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0998200" y="404664"/>
            <a:ext cx="0" cy="42862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68" y="4352926"/>
            <a:ext cx="252163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Informationsveranstaltung zum APEX 5.1 upgrade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Werbung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r>
              <a:rPr lang="de-DE" dirty="0" smtClean="0"/>
              <a:t>Was alles geschah… Features von 5.0 und 5.1</a:t>
            </a:r>
          </a:p>
          <a:p>
            <a:r>
              <a:rPr lang="de-DE" dirty="0" smtClean="0"/>
              <a:t>Einblicke in </a:t>
            </a:r>
          </a:p>
          <a:p>
            <a:pPr lvl="1"/>
            <a:r>
              <a:rPr lang="de-DE" dirty="0" smtClean="0"/>
              <a:t>Page Designer</a:t>
            </a:r>
          </a:p>
          <a:p>
            <a:pPr lvl="1"/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lvl="1"/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pPr lvl="1"/>
            <a:r>
              <a:rPr lang="de-DE" dirty="0" smtClean="0"/>
              <a:t>Interactive </a:t>
            </a:r>
            <a:r>
              <a:rPr lang="de-DE" dirty="0" err="1" smtClean="0"/>
              <a:t>Grid</a:t>
            </a:r>
            <a:endParaRPr lang="de-DE" dirty="0" smtClean="0"/>
          </a:p>
          <a:p>
            <a:r>
              <a:rPr lang="de-DE" dirty="0" smtClean="0"/>
              <a:t>Migration auf 5.1</a:t>
            </a:r>
          </a:p>
          <a:p>
            <a:r>
              <a:rPr lang="de-DE" dirty="0" smtClean="0"/>
              <a:t>Umstieg auf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r>
              <a:rPr lang="de-DE" dirty="0" smtClean="0"/>
              <a:t>Migrationsplan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| Informationsveranstaltung| Christine Apfel, 20.09.2017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Development Leiste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80728"/>
            <a:ext cx="11376025" cy="5435949"/>
          </a:xfrm>
        </p:spPr>
        <p:txBody>
          <a:bodyPr/>
          <a:lstStyle/>
          <a:p>
            <a:r>
              <a:rPr lang="de-DE" dirty="0" smtClean="0"/>
              <a:t>Bearbeitende Links entfällt, wird durch Quick Edit ersetzt</a:t>
            </a:r>
          </a:p>
          <a:p>
            <a:r>
              <a:rPr lang="de-DE" dirty="0" smtClean="0"/>
              <a:t>Erstellen (Shortcut für „New Page“, „Region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“, „Page </a:t>
            </a:r>
            <a:r>
              <a:rPr lang="de-DE" dirty="0" err="1" smtClean="0"/>
              <a:t>controll</a:t>
            </a:r>
            <a:r>
              <a:rPr lang="de-DE" dirty="0" smtClean="0"/>
              <a:t>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“ und „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“) entfällt</a:t>
            </a:r>
          </a:p>
          <a:p>
            <a:pPr marL="0" indent="0">
              <a:buNone/>
            </a:pPr>
            <a:r>
              <a:rPr lang="de-DE" dirty="0" smtClean="0"/>
              <a:t>Beides wird nicht mehr benötigt, da Entwicklungsumgebung und ausgeführte Applikation gleichzeitig geöffnet werden, </a:t>
            </a:r>
          </a:p>
          <a:p>
            <a:pPr marL="0" indent="0">
              <a:buNone/>
            </a:pPr>
            <a:r>
              <a:rPr lang="de-DE" dirty="0" smtClean="0"/>
              <a:t>Direktes Wechseln jederzeit möglich.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Neu: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r>
              <a:rPr lang="de-DE" dirty="0" smtClean="0"/>
              <a:t>Neu: Toolbar Handling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854946"/>
            <a:ext cx="1102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350890"/>
            <a:ext cx="8982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zum Universal </a:t>
            </a:r>
            <a:r>
              <a:rPr lang="de-DE" dirty="0" err="1" smtClean="0"/>
              <a:t>Theme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08720"/>
            <a:ext cx="11376025" cy="5435948"/>
          </a:xfrm>
        </p:spPr>
        <p:txBody>
          <a:bodyPr/>
          <a:lstStyle/>
          <a:p>
            <a:r>
              <a:rPr lang="de-DE" dirty="0" smtClean="0"/>
              <a:t>Wichtig: Kopie der Applikation erstellen!!!</a:t>
            </a:r>
          </a:p>
          <a:p>
            <a:r>
              <a:rPr lang="de-DE" dirty="0" smtClean="0"/>
              <a:t>Je nachdem welches </a:t>
            </a:r>
            <a:r>
              <a:rPr lang="de-DE" dirty="0" err="1" smtClean="0"/>
              <a:t>Theme</a:t>
            </a:r>
            <a:r>
              <a:rPr lang="de-DE" dirty="0" smtClean="0"/>
              <a:t> im Vorwege verwendet wurde:</a:t>
            </a:r>
          </a:p>
          <a:p>
            <a:pPr lvl="1"/>
            <a:r>
              <a:rPr lang="de-DE" dirty="0" smtClean="0"/>
              <a:t>Regionen werden unsichtbar</a:t>
            </a:r>
          </a:p>
          <a:p>
            <a:pPr lvl="1"/>
            <a:r>
              <a:rPr lang="de-DE" dirty="0" smtClean="0"/>
              <a:t>Menüstruktur, gerade bei doppelter Tab-Leiste, geht verloren</a:t>
            </a:r>
          </a:p>
          <a:p>
            <a:pPr lvl="1"/>
            <a:r>
              <a:rPr lang="de-DE" dirty="0" smtClean="0"/>
              <a:t>Items verschwinden … nicht wirklich</a:t>
            </a:r>
          </a:p>
          <a:p>
            <a:pPr marL="266700" lvl="1" indent="0">
              <a:buNone/>
            </a:pPr>
            <a:r>
              <a:rPr lang="de-DE" dirty="0" smtClean="0"/>
              <a:t>→ Jede Seite anschauen, ggf. </a:t>
            </a:r>
            <a:r>
              <a:rPr lang="de-DE" dirty="0"/>
              <a:t>s</a:t>
            </a:r>
            <a:r>
              <a:rPr lang="de-DE" dirty="0" smtClean="0"/>
              <a:t>eitenweises Vergleichen der Applikations-Kopie mit der UT-Applikation</a:t>
            </a:r>
          </a:p>
          <a:p>
            <a:pPr marL="266700" lvl="1" indent="0">
              <a:buNone/>
            </a:pPr>
            <a:endParaRPr lang="de-DE" dirty="0" smtClean="0"/>
          </a:p>
          <a:p>
            <a:pPr marL="0" indent="-9525">
              <a:buNone/>
            </a:pPr>
            <a:r>
              <a:rPr lang="de-DE" dirty="0" smtClean="0"/>
              <a:t>HINWEIS: Umstellung auf das Universal </a:t>
            </a:r>
            <a:r>
              <a:rPr lang="de-DE" dirty="0" err="1" smtClean="0"/>
              <a:t>Theme</a:t>
            </a:r>
            <a:r>
              <a:rPr lang="de-DE" dirty="0" smtClean="0"/>
              <a:t> kann und wird je nach Applikation Arbeit bedeuten.</a:t>
            </a:r>
          </a:p>
          <a:p>
            <a:pPr marL="0" indent="-9525">
              <a:buNone/>
            </a:pPr>
            <a:r>
              <a:rPr lang="de-DE" dirty="0"/>
              <a:t> </a:t>
            </a:r>
            <a:r>
              <a:rPr lang="de-DE" dirty="0" smtClean="0"/>
              <a:t>                 Probleme mit dem Universal </a:t>
            </a:r>
            <a:r>
              <a:rPr lang="de-DE" dirty="0" err="1" smtClean="0"/>
              <a:t>Theme</a:t>
            </a:r>
            <a:r>
              <a:rPr lang="de-DE" dirty="0" smtClean="0"/>
              <a:t> sind kein Hindernis für die Umstellung auf 5.1, sofern die Applikation</a:t>
            </a:r>
          </a:p>
          <a:p>
            <a:pPr marL="0" indent="-9525">
              <a:buNone/>
            </a:pPr>
            <a:r>
              <a:rPr lang="de-DE" dirty="0"/>
              <a:t> </a:t>
            </a:r>
            <a:r>
              <a:rPr lang="de-DE" dirty="0" smtClean="0"/>
              <a:t>                 wie zuvor Funktionsbereit ist  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WICHTIG: Planen Sie Zeit ein!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r>
              <a:rPr lang="de-DE" dirty="0" smtClean="0"/>
              <a:t> /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APEX 5.1: </a:t>
            </a:r>
            <a:r>
              <a:rPr lang="de-DE" dirty="0" smtClean="0"/>
              <a:t>Interactive </a:t>
            </a:r>
            <a:r>
              <a:rPr lang="de-DE" dirty="0" err="1" smtClean="0"/>
              <a:t>Grid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68" y="908720"/>
                <a:ext cx="11662833" cy="5396830"/>
              </a:xfrm>
            </p:spPr>
            <p:txBody>
              <a:bodyPr/>
              <a:lstStyle/>
              <a:p>
                <a:r>
                  <a:rPr lang="de-DE" dirty="0" smtClean="0"/>
                  <a:t>Mix aus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-Form und Interactive Report</a:t>
                </a:r>
              </a:p>
              <a:p>
                <a:r>
                  <a:rPr lang="de-DE" dirty="0" smtClean="0"/>
                  <a:t>Nutzung von Plug-Ins möglich</a:t>
                </a:r>
              </a:p>
              <a:p>
                <a:r>
                  <a:rPr lang="de-DE" dirty="0" smtClean="0"/>
                  <a:t>Mehrere Interactive </a:t>
                </a:r>
                <a:r>
                  <a:rPr lang="de-DE" dirty="0" err="1" smtClean="0"/>
                  <a:t>Grids</a:t>
                </a:r>
                <a:r>
                  <a:rPr lang="de-DE" dirty="0" smtClean="0"/>
                  <a:t> pro Seite möglich</a:t>
                </a:r>
              </a:p>
              <a:p>
                <a:r>
                  <a:rPr lang="de-DE" dirty="0" smtClean="0"/>
                  <a:t>Möglichkeit zur Abbildung von </a:t>
                </a:r>
                <a:br>
                  <a:rPr lang="de-DE" dirty="0" smtClean="0"/>
                </a:br>
                <a:r>
                  <a:rPr lang="de-DE" dirty="0" smtClean="0"/>
                  <a:t>Master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 Beziehungen ! n-Level (!)</a:t>
                </a:r>
              </a:p>
              <a:p>
                <a:r>
                  <a:rPr lang="de-DE" dirty="0"/>
                  <a:t>Spalten-Reihenfolge kann durch </a:t>
                </a:r>
                <a:r>
                  <a:rPr lang="de-DE" dirty="0" err="1"/>
                  <a:t>Drag&amp;Drop</a:t>
                </a:r>
                <a:r>
                  <a:rPr lang="de-DE" dirty="0"/>
                  <a:t> verändert werden</a:t>
                </a:r>
              </a:p>
              <a:p>
                <a:r>
                  <a:rPr lang="de-DE" dirty="0"/>
                  <a:t>32 K Zeilen in der Verarbeitung möglich</a:t>
                </a:r>
              </a:p>
              <a:p>
                <a:r>
                  <a:rPr lang="de-DE" dirty="0" smtClean="0"/>
                  <a:t>Auf die einzelnen Spalten des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 können Dynamic Actions definiert werden</a:t>
                </a:r>
              </a:p>
              <a:p>
                <a:r>
                  <a:rPr lang="de-DE" dirty="0" smtClean="0"/>
                  <a:t>Editierbarkeit lässt sich definieren, auch auf Zeilenebene</a:t>
                </a:r>
              </a:p>
              <a:p>
                <a:r>
                  <a:rPr lang="de-DE" dirty="0"/>
                  <a:t>Fixierte Überschriften bei Scrollen </a:t>
                </a:r>
                <a:r>
                  <a:rPr lang="de-DE" dirty="0" smtClean="0"/>
                  <a:t>und Bildung von Spaltengruppen möglich</a:t>
                </a:r>
              </a:p>
              <a:p>
                <a:r>
                  <a:rPr lang="de-DE" dirty="0" smtClean="0"/>
                  <a:t>Datenänderungen werden zunächst lokal im Browser gehalten.</a:t>
                </a:r>
                <a:br>
                  <a:rPr lang="de-DE" dirty="0" smtClean="0"/>
                </a:br>
                <a:r>
                  <a:rPr lang="de-DE" dirty="0" smtClean="0"/>
                  <a:t>Speichern von Änderungen für das gesamte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, nicht Zeilenweise</a:t>
                </a:r>
                <a:br>
                  <a:rPr lang="de-DE" dirty="0" smtClean="0"/>
                </a:br>
                <a:r>
                  <a:rPr lang="de-DE" dirty="0" smtClean="0"/>
                  <a:t>Hinweis: Nur die Daten werden an den Server geschickt, die verändert wurden</a:t>
                </a:r>
              </a:p>
              <a:p>
                <a:r>
                  <a:rPr lang="de-DE" dirty="0" smtClean="0"/>
                  <a:t>Kommunikation mit dem Server ist JSON-basiert</a:t>
                </a:r>
              </a:p>
              <a:p>
                <a:r>
                  <a:rPr lang="de-DE" dirty="0" smtClean="0"/>
                  <a:t>Upgrade </a:t>
                </a:r>
                <a:r>
                  <a:rPr lang="de-DE" dirty="0" err="1" smtClean="0"/>
                  <a:t>utility</a:t>
                </a:r>
                <a:r>
                  <a:rPr lang="de-DE" dirty="0" smtClean="0"/>
                  <a:t> für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 Forms und Interactive Reports</a:t>
                </a:r>
                <a:br>
                  <a:rPr lang="de-DE" dirty="0" smtClean="0"/>
                </a:br>
                <a:r>
                  <a:rPr lang="de-DE" dirty="0" smtClean="0"/>
                  <a:t>Hinweis: Wird auf lange Sicht IR und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 Form ablösen (→ besser bei Migration berücksichtigen)</a:t>
                </a:r>
              </a:p>
              <a:p>
                <a:pPr marL="266700" lvl="1" indent="0">
                  <a:buNone/>
                </a:pPr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marL="444500" lvl="1" indent="0">
                  <a:buNone/>
                </a:pP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lvl="1"/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68" y="908720"/>
                <a:ext cx="11662833" cy="5396830"/>
              </a:xfrm>
              <a:blipFill rotWithShape="1">
                <a:blip r:embed="rId2"/>
                <a:stretch>
                  <a:fillRect l="-993" t="-1130" b="-380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46" y="331084"/>
            <a:ext cx="5489318" cy="28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Interactive  </a:t>
            </a:r>
            <a:r>
              <a:rPr lang="de-DE" dirty="0" err="1" smtClean="0"/>
              <a:t>Grid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5.1: Oracle JET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68" y="977900"/>
                <a:ext cx="11662833" cy="5327650"/>
              </a:xfrm>
            </p:spPr>
            <p:txBody>
              <a:bodyPr/>
              <a:lstStyle/>
              <a:p>
                <a:r>
                  <a:rPr lang="de-DE" dirty="0" smtClean="0"/>
                  <a:t>Oracle JET - Charts (JavaScript Extension Toolkit)</a:t>
                </a:r>
              </a:p>
              <a:p>
                <a:pPr lvl="1"/>
                <a:r>
                  <a:rPr lang="de-DE" dirty="0" smtClean="0"/>
                  <a:t>Bibliotheks- und Utility-Sammlung für </a:t>
                </a:r>
                <a:r>
                  <a:rPr lang="de-DE" dirty="0" err="1" smtClean="0"/>
                  <a:t>Javascript</a:t>
                </a:r>
                <a:r>
                  <a:rPr lang="de-DE" dirty="0" smtClean="0"/>
                  <a:t>-Entwickler.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Möglichkeit (!) reine JavaScript-Anwendungen zu erstellen</a:t>
                </a:r>
              </a:p>
              <a:p>
                <a:pPr lvl="1"/>
                <a:r>
                  <a:rPr lang="de-DE" dirty="0" smtClean="0"/>
                  <a:t>Barrierefrei / </a:t>
                </a:r>
                <a:r>
                  <a:rPr lang="de-DE" dirty="0" err="1" smtClean="0"/>
                  <a:t>Responsive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Enthält eine Reihe von Komponenten zur Visualisierung von Daten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neue Grundlage für APEX-Diagramme (noch nicht vollständig)</a:t>
                </a:r>
              </a:p>
              <a:p>
                <a:pPr lvl="1"/>
                <a:r>
                  <a:rPr lang="de-DE" dirty="0" smtClean="0"/>
                  <a:t>Migrationshilfe für bestehende „alte“ Charts</a:t>
                </a:r>
                <a:br>
                  <a:rPr lang="de-DE" dirty="0" smtClean="0"/>
                </a:br>
                <a:r>
                  <a:rPr lang="de-DE" dirty="0" smtClean="0"/>
                  <a:t>Vorsicht: </a:t>
                </a:r>
                <a:r>
                  <a:rPr lang="de-DE" dirty="0" err="1" smtClean="0"/>
                  <a:t>MapCharts</a:t>
                </a:r>
                <a:r>
                  <a:rPr lang="de-DE" dirty="0" smtClean="0"/>
                  <a:t> sind nur bedingt unterstützt</a:t>
                </a:r>
              </a:p>
              <a:p>
                <a:pPr lvl="1"/>
                <a:r>
                  <a:rPr lang="de-DE" dirty="0" smtClean="0"/>
                  <a:t>32K Data Limit ist aufgehoben</a:t>
                </a:r>
              </a:p>
              <a:p>
                <a:pPr lvl="1"/>
                <a:r>
                  <a:rPr lang="de-DE" dirty="0" smtClean="0"/>
                  <a:t>Hinweis: </a:t>
                </a:r>
                <a:r>
                  <a:rPr lang="de-DE" dirty="0" err="1" smtClean="0"/>
                  <a:t>AnyChart</a:t>
                </a:r>
                <a:r>
                  <a:rPr lang="de-DE" dirty="0" smtClean="0"/>
                  <a:t>-Engine bleibt aus Gründen der</a:t>
                </a:r>
                <a:br>
                  <a:rPr lang="de-DE" dirty="0" smtClean="0"/>
                </a:br>
                <a:r>
                  <a:rPr lang="de-DE" dirty="0" smtClean="0"/>
                  <a:t>Rückwärtskompatibilität zunächst erhalten.</a:t>
                </a:r>
                <a:br>
                  <a:rPr lang="de-DE" dirty="0" smtClean="0"/>
                </a:br>
                <a:r>
                  <a:rPr lang="de-DE" dirty="0" smtClean="0"/>
                  <a:t>Hinweis: Sie wird nicht weiter entwickelt!</a:t>
                </a:r>
              </a:p>
              <a:p>
                <a:pPr marL="266700" lvl="1" indent="0">
                  <a:buNone/>
                </a:pPr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marL="444500" lvl="1" indent="0">
                  <a:buNone/>
                </a:pP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lvl="1"/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68" y="977900"/>
                <a:ext cx="11662833" cy="5327650"/>
              </a:xfrm>
              <a:blipFill rotWithShape="1">
                <a:blip r:embed="rId2"/>
                <a:stretch>
                  <a:fillRect l="-993" t="-1144" b="-11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38700"/>
            <a:ext cx="4833765" cy="21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984518"/>
            <a:ext cx="1152128" cy="64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0" y="3212976"/>
            <a:ext cx="5610200" cy="29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von HTML5-Charts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80728"/>
            <a:ext cx="270394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33056"/>
            <a:ext cx="2664296" cy="20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32655"/>
            <a:ext cx="2808312" cy="21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6900"/>
            <a:ext cx="3153937" cy="20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766762"/>
            <a:ext cx="2465635" cy="32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7" y="114046"/>
            <a:ext cx="2376264" cy="31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839699"/>
            <a:ext cx="2475048" cy="26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3" y="2107813"/>
            <a:ext cx="2721889" cy="192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882892">
            <a:off x="6147634" y="2838126"/>
            <a:ext cx="7896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UT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76" y="4118998"/>
            <a:ext cx="3044700" cy="235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JET-Chart </a:t>
            </a:r>
            <a:r>
              <a:rPr lang="de-DE" dirty="0" err="1" smtClean="0"/>
              <a:t>Examples</a:t>
            </a:r>
            <a:r>
              <a:rPr lang="de-DE" dirty="0" smtClean="0"/>
              <a:t> im UT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0" y="828676"/>
            <a:ext cx="8094919" cy="41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828674"/>
            <a:ext cx="2374900" cy="18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beispiele für apex oracle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149080"/>
            <a:ext cx="273694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935922"/>
            <a:ext cx="2289618" cy="17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APEX 5.1</a:t>
            </a:r>
            <a:r>
              <a:rPr lang="de-DE" dirty="0" smtClean="0"/>
              <a:t>: was noch neu ist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8" y="908720"/>
            <a:ext cx="11662833" cy="5396830"/>
          </a:xfrm>
        </p:spPr>
        <p:txBody>
          <a:bodyPr/>
          <a:lstStyle/>
          <a:p>
            <a:r>
              <a:rPr lang="de-DE" dirty="0" smtClean="0"/>
              <a:t>Erweiterungen im Page Designer </a:t>
            </a:r>
            <a:endParaRPr lang="de-DE" dirty="0"/>
          </a:p>
          <a:p>
            <a:r>
              <a:rPr lang="de-DE" dirty="0" smtClean="0"/>
              <a:t>Erweiterungen im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lvl="1"/>
            <a:r>
              <a:rPr lang="de-DE" dirty="0" smtClean="0"/>
              <a:t>Support f. Rechts-Nach-Links-Schriftarten (Arabisch, Hebräisch etc.)</a:t>
            </a:r>
          </a:p>
          <a:p>
            <a:r>
              <a:rPr lang="de-DE" dirty="0" smtClean="0"/>
              <a:t>Verbesserung des </a:t>
            </a:r>
            <a:r>
              <a:rPr lang="de-DE" dirty="0" err="1" smtClean="0"/>
              <a:t>Calendar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Abrufen der Daten als ICAL</a:t>
            </a:r>
          </a:p>
          <a:p>
            <a:r>
              <a:rPr lang="de-DE" dirty="0" smtClean="0"/>
              <a:t>Wizard </a:t>
            </a:r>
            <a:r>
              <a:rPr lang="de-DE" dirty="0" err="1" smtClean="0"/>
              <a:t>Simplification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„Create </a:t>
            </a:r>
            <a:r>
              <a:rPr lang="de-DE" dirty="0" err="1" smtClean="0"/>
              <a:t>Application</a:t>
            </a:r>
            <a:r>
              <a:rPr lang="de-DE" dirty="0" smtClean="0"/>
              <a:t>“ Wizard und „Create Page“ Wizard sind vereinfacht worden,</a:t>
            </a:r>
            <a:br>
              <a:rPr lang="de-DE" dirty="0" smtClean="0"/>
            </a:br>
            <a:r>
              <a:rPr lang="de-DE" dirty="0" smtClean="0"/>
              <a:t>bessere Defaults, weniger Schritte</a:t>
            </a:r>
            <a:br>
              <a:rPr lang="de-DE" dirty="0" smtClean="0"/>
            </a:br>
            <a:r>
              <a:rPr lang="de-DE" dirty="0" smtClean="0"/>
              <a:t>Beispiel: Create Form und Report Wizard 10 Schritte anstelle von 17</a:t>
            </a:r>
          </a:p>
          <a:p>
            <a:r>
              <a:rPr lang="de-DE" dirty="0" err="1"/>
              <a:t>Packaged</a:t>
            </a:r>
            <a:r>
              <a:rPr lang="de-DE" dirty="0"/>
              <a:t> Apps (3 Neue)</a:t>
            </a:r>
            <a:br>
              <a:rPr lang="de-DE" dirty="0"/>
            </a:br>
            <a:r>
              <a:rPr lang="de-DE" dirty="0"/>
              <a:t>Alte „</a:t>
            </a:r>
            <a:r>
              <a:rPr lang="de-DE" dirty="0" err="1"/>
              <a:t>Packaged</a:t>
            </a:r>
            <a:r>
              <a:rPr lang="de-DE" dirty="0"/>
              <a:t> </a:t>
            </a:r>
            <a:r>
              <a:rPr lang="de-DE" dirty="0" err="1"/>
              <a:t>Applikations</a:t>
            </a:r>
            <a:r>
              <a:rPr lang="de-DE" dirty="0"/>
              <a:t>“ sind auf </a:t>
            </a:r>
            <a:r>
              <a:rPr lang="de-DE" dirty="0" err="1"/>
              <a:t>Interacive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und JET –Charts umgestellt</a:t>
            </a:r>
          </a:p>
          <a:p>
            <a:r>
              <a:rPr lang="de-DE" dirty="0"/>
              <a:t>Sonstiges</a:t>
            </a:r>
          </a:p>
          <a:p>
            <a:pPr lvl="1"/>
            <a:r>
              <a:rPr lang="de-DE" dirty="0"/>
              <a:t>Page Item Limit von 200 ist aufgehoben</a:t>
            </a:r>
          </a:p>
          <a:p>
            <a:pPr lvl="1"/>
            <a:r>
              <a:rPr lang="de-DE" dirty="0"/>
              <a:t>Im Workspace können mehrere Files und Zips gleichzeitig hochgeladen werden</a:t>
            </a:r>
          </a:p>
          <a:p>
            <a:pPr lvl="1"/>
            <a:r>
              <a:rPr lang="de-DE" dirty="0"/>
              <a:t>File Browse kann für Multiples Hochladen konfiguriert werden und (!)</a:t>
            </a:r>
          </a:p>
          <a:p>
            <a:pPr lvl="1"/>
            <a:r>
              <a:rPr lang="de-DE" dirty="0" err="1"/>
              <a:t>Filetyp</a:t>
            </a:r>
            <a:r>
              <a:rPr lang="de-DE" dirty="0"/>
              <a:t> kann unter Nutzung des MIME-</a:t>
            </a:r>
            <a:r>
              <a:rPr lang="de-DE" dirty="0" err="1"/>
              <a:t>Types</a:t>
            </a:r>
            <a:r>
              <a:rPr lang="de-DE" dirty="0"/>
              <a:t> eingeschränkt werden</a:t>
            </a:r>
          </a:p>
          <a:p>
            <a:pPr lvl="1"/>
            <a:r>
              <a:rPr lang="de-DE" dirty="0"/>
              <a:t>Neues PL/SQL-Paket „APEX_JSON“ erlaubt </a:t>
            </a:r>
            <a:r>
              <a:rPr lang="de-DE" dirty="0" err="1"/>
              <a:t>Ver</a:t>
            </a:r>
            <a:r>
              <a:rPr lang="de-DE" dirty="0"/>
              <a:t>-/Bearbeitung von </a:t>
            </a:r>
            <a:br>
              <a:rPr lang="de-DE" dirty="0"/>
            </a:br>
            <a:r>
              <a:rPr lang="de-DE" dirty="0"/>
              <a:t>JSON mit PL/SQL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00" y="3752825"/>
            <a:ext cx="4069400" cy="23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5.1 ist bereitgestellt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Was bedeutet das…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05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Aussagen über APEX 5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07987" y="980729"/>
            <a:ext cx="11376025" cy="5435948"/>
          </a:xfrm>
        </p:spPr>
        <p:txBody>
          <a:bodyPr/>
          <a:lstStyle/>
          <a:p>
            <a:r>
              <a:rPr lang="de-DE" dirty="0"/>
              <a:t>APEX 5 ist schneller</a:t>
            </a:r>
            <a:br>
              <a:rPr lang="de-DE" dirty="0"/>
            </a:br>
            <a:r>
              <a:rPr lang="de-DE" dirty="0"/>
              <a:t>Die APEX-Engine wurde mit der Version 5 gründlich </a:t>
            </a:r>
            <a:r>
              <a:rPr lang="de-DE" dirty="0" smtClean="0"/>
              <a:t>überarbeitet</a:t>
            </a: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Es soll so sein, dass die CPU-Nutzung reduziert werden konnte, dass die "Sessions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reads</a:t>
            </a:r>
            <a:r>
              <a:rPr lang="de-DE" dirty="0"/>
              <a:t>" reduziert werden konnten, dass die "</a:t>
            </a:r>
            <a:r>
              <a:rPr lang="de-DE" dirty="0" err="1"/>
              <a:t>Redo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" reduziert werden </a:t>
            </a:r>
            <a:r>
              <a:rPr lang="de-DE" dirty="0" smtClean="0"/>
              <a:t>konnte, </a:t>
            </a:r>
            <a:r>
              <a:rPr lang="de-DE" dirty="0"/>
              <a:t>dass das </a:t>
            </a:r>
            <a:r>
              <a:rPr lang="de-DE" dirty="0" smtClean="0"/>
              <a:t>Parsen </a:t>
            </a:r>
            <a:r>
              <a:rPr lang="de-DE" dirty="0"/>
              <a:t>und </a:t>
            </a:r>
            <a:r>
              <a:rPr lang="de-DE" dirty="0" smtClean="0"/>
              <a:t>Ausführen </a:t>
            </a:r>
            <a:r>
              <a:rPr lang="de-DE" dirty="0"/>
              <a:t>von </a:t>
            </a:r>
            <a:r>
              <a:rPr lang="de-DE" dirty="0" smtClean="0"/>
              <a:t>SQL und PL/SQL </a:t>
            </a:r>
            <a:r>
              <a:rPr lang="de-DE" dirty="0"/>
              <a:t>optiert werden konnte...</a:t>
            </a:r>
            <a:br>
              <a:rPr lang="de-DE" dirty="0"/>
            </a:br>
            <a:r>
              <a:rPr lang="de-DE" dirty="0"/>
              <a:t>Nun ja. Einige Experten sprechen von bis zu 50% "</a:t>
            </a:r>
            <a:r>
              <a:rPr lang="de-DE" dirty="0" smtClean="0"/>
              <a:t>Ersparnis„</a:t>
            </a:r>
            <a:br>
              <a:rPr lang="de-DE" dirty="0" smtClean="0"/>
            </a:br>
            <a:r>
              <a:rPr lang="de-DE" dirty="0" smtClean="0"/>
              <a:t>Aber: Nutzung der neuen Features vorausgesetzt</a:t>
            </a:r>
            <a:br>
              <a:rPr lang="de-DE" dirty="0" smtClean="0"/>
            </a:br>
            <a:r>
              <a:rPr lang="de-DE" dirty="0" smtClean="0"/>
              <a:t>Erfahrung: Na…ja</a:t>
            </a:r>
          </a:p>
          <a:p>
            <a:r>
              <a:rPr lang="de-DE" dirty="0"/>
              <a:t>Anwendungsentwicklung mit APEX 5 benötigt weniger Zeit</a:t>
            </a:r>
            <a:br>
              <a:rPr lang="de-DE" dirty="0"/>
            </a:br>
            <a:r>
              <a:rPr lang="de-DE" dirty="0"/>
              <a:t>Diese Behauptung basiert auf die neuen </a:t>
            </a:r>
            <a:r>
              <a:rPr lang="de-DE" dirty="0" smtClean="0"/>
              <a:t>Werkzeuge Page Designer </a:t>
            </a:r>
            <a:r>
              <a:rPr lang="de-DE" dirty="0"/>
              <a:t>und Universal </a:t>
            </a:r>
            <a:r>
              <a:rPr lang="de-DE" dirty="0" err="1"/>
              <a:t>Theme</a:t>
            </a:r>
            <a:r>
              <a:rPr lang="de-DE" dirty="0"/>
              <a:t>. </a:t>
            </a:r>
            <a:br>
              <a:rPr lang="de-DE" dirty="0"/>
            </a:br>
            <a:r>
              <a:rPr lang="de-DE" dirty="0"/>
              <a:t>Mit der Nutzung des Universal </a:t>
            </a:r>
            <a:r>
              <a:rPr lang="de-DE" dirty="0" err="1"/>
              <a:t>Theme</a:t>
            </a:r>
            <a:r>
              <a:rPr lang="de-DE" dirty="0"/>
              <a:t> entfällt eine Vielzahl "Developer Hacks", die von Entwicklern vorgenommen wurden um hier und da im </a:t>
            </a:r>
            <a:r>
              <a:rPr lang="de-DE" dirty="0" err="1"/>
              <a:t>Theme</a:t>
            </a:r>
            <a:r>
              <a:rPr lang="de-DE" dirty="0"/>
              <a:t> Anpassungen zu machen.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Durch die Nutzung des Page Designers kann man sagen, dass eine Vielzahl von Änderungen gemacht werden können ohne immer einen "SAVE"- Button drücken zu müssen.</a:t>
            </a:r>
            <a:br>
              <a:rPr lang="de-DE" dirty="0"/>
            </a:br>
            <a:r>
              <a:rPr lang="de-DE" dirty="0"/>
              <a:t>Aber: der Page Designer braucht Platz / Darstellungsfläche</a:t>
            </a:r>
            <a:r>
              <a:rPr lang="de-DE" dirty="0" smtClean="0"/>
              <a:t>! </a:t>
            </a:r>
            <a:endParaRPr lang="de-DE" dirty="0"/>
          </a:p>
          <a:p>
            <a:r>
              <a:rPr lang="de-DE" dirty="0"/>
              <a:t>APEX 5 sieht besser aus </a:t>
            </a:r>
            <a:br>
              <a:rPr lang="de-DE" dirty="0"/>
            </a:br>
            <a:r>
              <a:rPr lang="de-DE" dirty="0"/>
              <a:t>Das Universal </a:t>
            </a:r>
            <a:r>
              <a:rPr lang="de-DE" dirty="0" err="1"/>
              <a:t>Theme</a:t>
            </a:r>
            <a:r>
              <a:rPr lang="de-DE" dirty="0"/>
              <a:t> ist </a:t>
            </a:r>
            <a:r>
              <a:rPr lang="de-DE" dirty="0" err="1" smtClean="0"/>
              <a:t>responsive</a:t>
            </a:r>
            <a:r>
              <a:rPr lang="de-DE" dirty="0"/>
              <a:t> </a:t>
            </a:r>
            <a:r>
              <a:rPr lang="de-DE" dirty="0" smtClean="0"/>
              <a:t>und barrierefrei</a:t>
            </a:r>
          </a:p>
          <a:p>
            <a:r>
              <a:rPr lang="de-DE" dirty="0" smtClean="0"/>
              <a:t>Mithalten…</a:t>
            </a:r>
          </a:p>
          <a:p>
            <a:r>
              <a:rPr lang="de-DE" dirty="0" smtClean="0"/>
              <a:t>Unsere Motivation: </a:t>
            </a:r>
            <a:r>
              <a:rPr lang="de-DE" dirty="0"/>
              <a:t>Support</a:t>
            </a:r>
            <a:br>
              <a:rPr lang="de-DE" dirty="0"/>
            </a:br>
            <a:r>
              <a:rPr lang="de-DE" dirty="0"/>
              <a:t>Der Support für APEX 4.2 </a:t>
            </a:r>
            <a:r>
              <a:rPr lang="de-DE" dirty="0" smtClean="0"/>
              <a:t>„endet“ voraussichtlich Ende 2017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6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der Bereitstellung von 5.1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Es ändert sich erst einmal nichts!</a:t>
            </a:r>
          </a:p>
          <a:p>
            <a:r>
              <a:rPr lang="de-DE" dirty="0" err="1" smtClean="0"/>
              <a:t>Compatibility</a:t>
            </a:r>
            <a:r>
              <a:rPr lang="de-DE" dirty="0" smtClean="0"/>
              <a:t> Mode ist 4.2</a:t>
            </a:r>
            <a:br>
              <a:rPr lang="de-DE" dirty="0" smtClean="0"/>
            </a:br>
            <a:r>
              <a:rPr lang="de-DE" dirty="0" smtClean="0"/>
              <a:t>Einsehbar unter „</a:t>
            </a:r>
            <a:r>
              <a:rPr lang="de-DE" dirty="0" err="1" smtClean="0"/>
              <a:t>Application</a:t>
            </a:r>
            <a:r>
              <a:rPr lang="de-DE" dirty="0" smtClean="0"/>
              <a:t> Properties“ </a:t>
            </a:r>
          </a:p>
          <a:p>
            <a:r>
              <a:rPr lang="de-DE" dirty="0" smtClean="0"/>
              <a:t>Layout differiert ein wenig</a:t>
            </a:r>
            <a:br>
              <a:rPr lang="de-DE" dirty="0" smtClean="0"/>
            </a:br>
            <a:r>
              <a:rPr lang="de-DE" dirty="0" err="1" smtClean="0"/>
              <a:t>Themes</a:t>
            </a:r>
            <a:r>
              <a:rPr lang="de-DE" dirty="0" smtClean="0"/>
              <a:t> bleibt generell aber erhalten!</a:t>
            </a:r>
            <a:br>
              <a:rPr lang="de-DE" dirty="0" smtClean="0"/>
            </a:b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294490"/>
            <a:ext cx="4787900" cy="12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277100" y="2371725"/>
            <a:ext cx="863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526051"/>
            <a:ext cx="8492201" cy="27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Erstmal gut… aber auch Fehler…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0"/>
            <a:ext cx="11376025" cy="5507957"/>
          </a:xfrm>
        </p:spPr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View bleibt erhalten</a:t>
            </a:r>
          </a:p>
          <a:p>
            <a:r>
              <a:rPr lang="de-DE" dirty="0" smtClean="0"/>
              <a:t>Alle </a:t>
            </a:r>
            <a:r>
              <a:rPr lang="de-DE" dirty="0" err="1" smtClean="0"/>
              <a:t>Themes</a:t>
            </a:r>
            <a:r>
              <a:rPr lang="de-DE" dirty="0" smtClean="0"/>
              <a:t> (vordefinierten Layouts) können zunächst weiterhin verwendet werden, </a:t>
            </a:r>
            <a:br>
              <a:rPr lang="de-DE" dirty="0" smtClean="0"/>
            </a:br>
            <a:r>
              <a:rPr lang="de-DE" dirty="0" smtClean="0"/>
              <a:t>sie sind aber abgekündigt</a:t>
            </a:r>
          </a:p>
          <a:p>
            <a:r>
              <a:rPr lang="de-DE" dirty="0" err="1" smtClean="0"/>
              <a:t>DatePicker</a:t>
            </a:r>
            <a:r>
              <a:rPr lang="de-DE" dirty="0" smtClean="0"/>
              <a:t> (Classic) ist abgekündigt</a:t>
            </a:r>
          </a:p>
          <a:p>
            <a:r>
              <a:rPr lang="de-DE" dirty="0" smtClean="0"/>
              <a:t>Templates für User Interface bei Items ist abgekündigt, bzw. verändert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/>
              <a:t>URL's</a:t>
            </a:r>
            <a:r>
              <a:rPr lang="de-DE" dirty="0"/>
              <a:t>-Verlinkung im Report / selbst gestrickte </a:t>
            </a:r>
            <a:r>
              <a:rPr lang="de-DE" dirty="0" smtClean="0"/>
              <a:t>URL-Links können Fehler erzeugen: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Ajax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returned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ORA-20987: APEX - Session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 smtClean="0"/>
              <a:t>violation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Wenn ja: </a:t>
            </a:r>
            <a:r>
              <a:rPr lang="de-DE" b="1" dirty="0" err="1" smtClean="0"/>
              <a:t>apex_util.prepare_url</a:t>
            </a:r>
            <a:r>
              <a:rPr lang="de-DE" dirty="0" smtClean="0"/>
              <a:t> verwenden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Beispiel:  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'&lt;a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="'||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apex_util.prepare_url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f?p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=&amp;APP_ID.:112:&amp;SESSION.::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NO:112:P112_PARAMETER:‚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||'"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linktext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-plus-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aria-hidden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"&gt;&lt;/i&gt;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a&gt;' </a:t>
            </a: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/>
              <a:t>invalid JASON</a:t>
            </a:r>
            <a:br>
              <a:rPr lang="de-DE" dirty="0"/>
            </a:br>
            <a:r>
              <a:rPr lang="de-DE" dirty="0"/>
              <a:t>Während </a:t>
            </a:r>
            <a:r>
              <a:rPr lang="de-DE" dirty="0" smtClean="0"/>
              <a:t>in </a:t>
            </a:r>
            <a:r>
              <a:rPr lang="de-DE" dirty="0"/>
              <a:t>4.2 </a:t>
            </a:r>
            <a:br>
              <a:rPr lang="de-DE" dirty="0"/>
            </a:br>
            <a:r>
              <a:rPr lang="de-DE" dirty="0"/>
              <a:t> 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htp.prn</a:t>
            </a:r>
            <a:r>
              <a:rPr lang="de-DE" dirty="0"/>
              <a:t>('Y'); end; akzeptiert wurde muss jetzt </a:t>
            </a:r>
            <a:r>
              <a:rPr lang="de-DE" dirty="0" err="1"/>
              <a:t>gequoted</a:t>
            </a:r>
            <a:r>
              <a:rPr lang="de-DE" dirty="0"/>
              <a:t> werden: </a:t>
            </a:r>
            <a:r>
              <a:rPr lang="de-DE" dirty="0" err="1"/>
              <a:t>htp.prn</a:t>
            </a:r>
            <a:r>
              <a:rPr lang="de-DE" dirty="0"/>
              <a:t>('"Y</a:t>
            </a:r>
            <a:r>
              <a:rPr lang="de-DE" dirty="0" smtClean="0"/>
              <a:t>"');</a:t>
            </a:r>
          </a:p>
          <a:p>
            <a:pPr marL="0" indent="0">
              <a:buNone/>
            </a:pP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052736"/>
            <a:ext cx="1656184" cy="20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Migrationsprozess einläuten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213350"/>
          </a:xfrm>
        </p:spPr>
        <p:txBody>
          <a:bodyPr/>
          <a:lstStyle/>
          <a:p>
            <a:r>
              <a:rPr lang="de-DE" dirty="0"/>
              <a:t>Vorsicht: Mit der Softwareumstellung steht APEX 5.1 zur Verfügung.</a:t>
            </a:r>
            <a:br>
              <a:rPr lang="de-DE" dirty="0"/>
            </a:br>
            <a:r>
              <a:rPr lang="de-DE" dirty="0"/>
              <a:t>Es ist möglich, neue Seiten nach 5.1 in eine Applikation zu legen ohne andere Seiten migriert zu haben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Builder</a:t>
            </a:r>
            <a:r>
              <a:rPr lang="de-DE" dirty="0" smtClean="0"/>
              <a:t> – Utilities auswählen</a:t>
            </a:r>
          </a:p>
          <a:p>
            <a:r>
              <a:rPr lang="de-DE" dirty="0" smtClean="0"/>
              <a:t>Unter Utilities – Upgrade </a:t>
            </a:r>
            <a:r>
              <a:rPr lang="de-DE" dirty="0" err="1" smtClean="0"/>
              <a:t>Application</a:t>
            </a:r>
            <a:r>
              <a:rPr lang="de-DE" dirty="0" smtClean="0"/>
              <a:t> auswählen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APEX liefert eine Liste der Upgrade-Typen</a:t>
            </a:r>
            <a:br>
              <a:rPr lang="de-DE" dirty="0" smtClean="0"/>
            </a:br>
            <a:r>
              <a:rPr lang="de-DE" dirty="0" smtClean="0"/>
              <a:t>Vorsicht, kann beliebig lang sein.</a:t>
            </a:r>
          </a:p>
          <a:p>
            <a:r>
              <a:rPr lang="de-DE" dirty="0" smtClean="0"/>
              <a:t>Upgrade erfolgt pro Upgrade-Typ!</a:t>
            </a:r>
            <a:br>
              <a:rPr lang="de-DE" dirty="0" smtClean="0"/>
            </a:br>
            <a:r>
              <a:rPr lang="de-DE" dirty="0" smtClean="0"/>
              <a:t>Alle Objekte selektieren und Upgrade drücken.</a:t>
            </a:r>
          </a:p>
          <a:p>
            <a:r>
              <a:rPr lang="de-DE" dirty="0" smtClean="0"/>
              <a:t>Mit Glück sieht danach noch alles „fast“ gleich aus.</a:t>
            </a:r>
          </a:p>
          <a:p>
            <a:endParaRPr lang="de-DE" dirty="0"/>
          </a:p>
          <a:p>
            <a:r>
              <a:rPr lang="de-DE" dirty="0" smtClean="0"/>
              <a:t>Ist </a:t>
            </a:r>
            <a:r>
              <a:rPr lang="de-DE" dirty="0"/>
              <a:t>eine Applikation vollständig auf Stand 5.1, bitte </a:t>
            </a:r>
            <a:r>
              <a:rPr lang="de-DE" dirty="0" smtClean="0"/>
              <a:t>Kompatibilitätsmodus </a:t>
            </a:r>
            <a:r>
              <a:rPr lang="de-DE" dirty="0"/>
              <a:t>prüfen, ggf. auf 5.1 setzen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80" y="1675255"/>
            <a:ext cx="82745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36912"/>
            <a:ext cx="5023631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 Publisher / BI Publisher Desktop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1052736"/>
            <a:ext cx="11376025" cy="5363941"/>
          </a:xfrm>
        </p:spPr>
        <p:txBody>
          <a:bodyPr/>
          <a:lstStyle/>
          <a:p>
            <a:r>
              <a:rPr lang="de-DE" dirty="0" smtClean="0"/>
              <a:t>Der neue BI Publisher Desktop wird zum Download wahrscheinlich in der Cloud angeboten werden</a:t>
            </a:r>
            <a:br>
              <a:rPr lang="de-DE" dirty="0" smtClean="0"/>
            </a:br>
            <a:r>
              <a:rPr lang="de-DE" dirty="0" smtClean="0"/>
              <a:t>Mitteilung per Mail an </a:t>
            </a:r>
            <a:r>
              <a:rPr lang="de-DE" dirty="0" err="1" smtClean="0"/>
              <a:t>oracle</a:t>
            </a:r>
            <a:r>
              <a:rPr lang="de-DE" dirty="0" smtClean="0"/>
              <a:t>-user</a:t>
            </a:r>
          </a:p>
          <a:p>
            <a:r>
              <a:rPr lang="de-DE" dirty="0" smtClean="0"/>
              <a:t>Der neue BI Publisher – Server steht dann ebenfalls für das Reporting bereit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20015198">
            <a:off x="5610961" y="2181448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Auch NEU</a:t>
            </a:r>
            <a:endParaRPr lang="de-DE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427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5.1 in Zahlen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471 Tabellen</a:t>
            </a:r>
          </a:p>
          <a:p>
            <a:r>
              <a:rPr lang="de-DE" dirty="0" smtClean="0"/>
              <a:t>486K Zeilen PL/SQL</a:t>
            </a:r>
          </a:p>
          <a:p>
            <a:r>
              <a:rPr lang="de-DE" dirty="0" smtClean="0"/>
              <a:t>42K Zeilen </a:t>
            </a:r>
            <a:r>
              <a:rPr lang="de-DE" dirty="0" err="1" smtClean="0"/>
              <a:t>Javascript</a:t>
            </a:r>
            <a:endParaRPr lang="de-DE" dirty="0" smtClean="0"/>
          </a:p>
          <a:p>
            <a:r>
              <a:rPr lang="de-DE" dirty="0" smtClean="0"/>
              <a:t>58K Zeilen f. CSS / 24.8K Zeilen f.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 err="1" smtClean="0"/>
              <a:t>Souce</a:t>
            </a:r>
            <a:r>
              <a:rPr lang="de-DE" dirty="0" smtClean="0"/>
              <a:t> Produkte inkludiert: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33654"/>
              </p:ext>
            </p:extLst>
          </p:nvPr>
        </p:nvGraphicFramePr>
        <p:xfrm>
          <a:off x="767408" y="2924944"/>
          <a:ext cx="107291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596"/>
                <a:gridCol w="5364596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960-gs (</a:t>
                      </a:r>
                      <a:r>
                        <a:rPr lang="de-DE" dirty="0" err="1" smtClean="0"/>
                        <a:t>grid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system</a:t>
                      </a:r>
                      <a:r>
                        <a:rPr lang="de-DE" dirty="0" smtClean="0"/>
                        <a:t>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Less.js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Bgiframe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justgage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Cheditor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Oracle Jet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Raphaeljs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Font-</a:t>
                      </a:r>
                      <a:r>
                        <a:rPr lang="de-DE" dirty="0" err="1" smtClean="0"/>
                        <a:t>awesome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Respond-js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Hammer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Selectivizr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jQuery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Twitter-</a:t>
                      </a:r>
                      <a:r>
                        <a:rPr lang="de-DE" dirty="0" err="1" smtClean="0"/>
                        <a:t>bootstrap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Migrationsvorbereitungen durch die Nutzer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Liste von produktiven Anwendungen erstellen</a:t>
            </a:r>
          </a:p>
          <a:p>
            <a:r>
              <a:rPr lang="de-DE" dirty="0" smtClean="0"/>
              <a:t>Aufräumen im Workspace – ALLES war nicht mehr gebraucht wird kann raus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pPr lvl="1"/>
            <a:r>
              <a:rPr lang="de-DE" dirty="0" smtClean="0"/>
              <a:t>alte Kopien von Applikationen löschen</a:t>
            </a:r>
          </a:p>
          <a:p>
            <a:pPr lvl="1"/>
            <a:r>
              <a:rPr lang="de-DE" dirty="0" smtClean="0"/>
              <a:t>Nicht mehr genutzte Images/</a:t>
            </a:r>
            <a:r>
              <a:rPr lang="de-DE" dirty="0" err="1" smtClean="0"/>
              <a:t>Static</a:t>
            </a:r>
            <a:r>
              <a:rPr lang="de-DE" dirty="0" smtClean="0"/>
              <a:t> Files/CSS-Dateien entfernen</a:t>
            </a:r>
          </a:p>
          <a:p>
            <a:pPr lvl="1"/>
            <a:r>
              <a:rPr lang="de-DE" dirty="0" smtClean="0"/>
              <a:t>Nicht mehr genutzte Report Layouts entfernen</a:t>
            </a:r>
          </a:p>
          <a:p>
            <a:r>
              <a:rPr lang="de-DE" dirty="0" smtClean="0"/>
              <a:t>Wichtig: Sich mit der ggf. schon „es ist lange her Applikation“ wieder vertraut machen</a:t>
            </a:r>
          </a:p>
          <a:p>
            <a:r>
              <a:rPr lang="de-DE" dirty="0" smtClean="0"/>
              <a:t>Stehen noch wichtige/dringende Änderungen an, so sollten diese vorher abgearbeitet sein, oder mehr Zeit dafür eingeplant werden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Der Oracle-Service möchte in diesem Zuge die </a:t>
            </a:r>
            <a:r>
              <a:rPr lang="de-DE" dirty="0" err="1" smtClean="0"/>
              <a:t>ACL‘s</a:t>
            </a:r>
            <a:r>
              <a:rPr lang="de-DE" dirty="0" smtClean="0"/>
              <a:t> – Berechtigungen aufräumen</a:t>
            </a:r>
          </a:p>
          <a:p>
            <a:pPr lvl="1"/>
            <a:r>
              <a:rPr lang="de-DE" dirty="0" smtClean="0"/>
              <a:t>Bereitstellung von zentralen Routinen z.B. für die LDAP-SSL-Authentifizierung oder Mail-Routinen</a:t>
            </a:r>
            <a:br>
              <a:rPr lang="de-DE" dirty="0" smtClean="0"/>
            </a:br>
            <a:r>
              <a:rPr lang="de-DE" dirty="0" smtClean="0"/>
              <a:t>Hierzu erfolgt eine Mailbenachrichtigung/-Anweisung</a:t>
            </a:r>
          </a:p>
          <a:p>
            <a:pPr lvl="1"/>
            <a:r>
              <a:rPr lang="de-DE" dirty="0" smtClean="0"/>
              <a:t>Die daraus resultierenden Änderungen an den Applikationen sollten möglichst vor der Umstellung durchgeführt werden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Testphase zum Testen einplanen (!) ggf. Kollegen / Nutzer beim Testen einbeziehen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der Migration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836712"/>
            <a:ext cx="11376025" cy="5579965"/>
          </a:xfrm>
        </p:spPr>
        <p:txBody>
          <a:bodyPr/>
          <a:lstStyle/>
          <a:p>
            <a:r>
              <a:rPr lang="de-DE" dirty="0" smtClean="0"/>
              <a:t>Überflüssig gewordenen Code entfernen </a:t>
            </a:r>
            <a:br>
              <a:rPr lang="de-DE" dirty="0" smtClean="0"/>
            </a:br>
            <a:r>
              <a:rPr lang="de-DE" dirty="0" smtClean="0"/>
              <a:t>→ Typisches Problem in der Software-Entwicklung</a:t>
            </a:r>
          </a:p>
          <a:p>
            <a:r>
              <a:rPr lang="de-DE" dirty="0" err="1" smtClean="0"/>
              <a:t>Javascript</a:t>
            </a:r>
            <a:r>
              <a:rPr lang="de-DE" dirty="0" smtClean="0"/>
              <a:t>-Anteil überarbeiten</a:t>
            </a:r>
          </a:p>
          <a:p>
            <a:r>
              <a:rPr lang="de-DE" dirty="0" smtClean="0"/>
              <a:t>Überalterten Code durch „Neuen“ austauschen</a:t>
            </a:r>
          </a:p>
          <a:p>
            <a:r>
              <a:rPr lang="de-DE" dirty="0" smtClean="0"/>
              <a:t>Kennenlernen vom Page Designer</a:t>
            </a:r>
          </a:p>
          <a:p>
            <a:r>
              <a:rPr lang="de-DE" dirty="0" smtClean="0"/>
              <a:t>Umstellen auf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r>
              <a:rPr lang="de-DE" dirty="0" smtClean="0"/>
              <a:t>Umstellen von </a:t>
            </a:r>
            <a:r>
              <a:rPr lang="de-DE" dirty="0" err="1" smtClean="0"/>
              <a:t>Interactiven</a:t>
            </a:r>
            <a:r>
              <a:rPr lang="de-DE" dirty="0" smtClean="0"/>
              <a:t> Reports und </a:t>
            </a:r>
            <a:r>
              <a:rPr lang="de-DE" dirty="0" err="1" smtClean="0"/>
              <a:t>Tabular</a:t>
            </a:r>
            <a:r>
              <a:rPr lang="de-DE" dirty="0" smtClean="0"/>
              <a:t> Forms auf interaktive </a:t>
            </a:r>
            <a:r>
              <a:rPr lang="de-DE" dirty="0" err="1" smtClean="0"/>
              <a:t>Grids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0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Migrationsplan - Vorschlag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Migration, also Bereitstellung von APEX 5.1 am </a:t>
            </a:r>
            <a:r>
              <a:rPr lang="de-DE" b="1" dirty="0" smtClean="0">
                <a:solidFill>
                  <a:srgbClr val="FF0000"/>
                </a:solidFill>
              </a:rPr>
              <a:t>14.11.2017</a:t>
            </a:r>
          </a:p>
          <a:p>
            <a:r>
              <a:rPr lang="de-DE" dirty="0" smtClean="0"/>
              <a:t>2 Tägige Testphase *** Hier ist jeder Anwendungsentwickler / -betreuer aufgefordert seine Applikationen zu testen</a:t>
            </a:r>
            <a:br>
              <a:rPr lang="de-DE" dirty="0" smtClean="0"/>
            </a:br>
            <a:r>
              <a:rPr lang="de-DE" dirty="0" smtClean="0"/>
              <a:t>und freizugeben!</a:t>
            </a:r>
          </a:p>
          <a:p>
            <a:pPr lvl="1"/>
            <a:r>
              <a:rPr lang="de-DE" dirty="0" smtClean="0"/>
              <a:t>Probleme sind bitte dem Oracle-Service zu melden </a:t>
            </a:r>
            <a:endParaRPr lang="de-DE" dirty="0"/>
          </a:p>
          <a:p>
            <a:pPr lvl="1"/>
            <a:r>
              <a:rPr lang="de-DE" dirty="0" smtClean="0"/>
              <a:t>Oracle-Service wird eine „öffentliche“ Website mit den gemeldeten Problemen und Lösungen bereitstellen</a:t>
            </a:r>
          </a:p>
          <a:p>
            <a:pPr lvl="1"/>
            <a:r>
              <a:rPr lang="de-DE" dirty="0" smtClean="0"/>
              <a:t>bitte nur die Applikationen testen (!)</a:t>
            </a:r>
          </a:p>
          <a:p>
            <a:pPr lvl="1"/>
            <a:r>
              <a:rPr lang="de-DE" dirty="0" smtClean="0"/>
              <a:t>keine neuen Applikationen erstellen oder </a:t>
            </a:r>
          </a:p>
          <a:p>
            <a:pPr lvl="1"/>
            <a:r>
              <a:rPr lang="de-DE" dirty="0" smtClean="0"/>
              <a:t>Migrationsschritte durchführen</a:t>
            </a:r>
          </a:p>
          <a:p>
            <a:pPr lvl="1"/>
            <a:r>
              <a:rPr lang="de-DE" dirty="0" smtClean="0"/>
              <a:t>Nutzung von BI-Publisher oder </a:t>
            </a:r>
            <a:r>
              <a:rPr lang="de-DE" dirty="0" err="1" smtClean="0"/>
              <a:t>Application-Translations</a:t>
            </a:r>
            <a:r>
              <a:rPr lang="de-DE" dirty="0" smtClean="0"/>
              <a:t> nicht vergessen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Benachrichtigung durch den Oracle-Service am </a:t>
            </a:r>
            <a:r>
              <a:rPr lang="de-DE" b="1" dirty="0" smtClean="0">
                <a:solidFill>
                  <a:srgbClr val="FF0000"/>
                </a:solidFill>
              </a:rPr>
              <a:t>15.11.2017 </a:t>
            </a:r>
            <a:r>
              <a:rPr lang="de-DE" dirty="0" smtClean="0"/>
              <a:t>(evtl. später am Nachmittag/Abend), ob</a:t>
            </a:r>
          </a:p>
          <a:p>
            <a:pPr lvl="1"/>
            <a:r>
              <a:rPr lang="de-DE" dirty="0" smtClean="0"/>
              <a:t>APEX 5.1 genutzt werden kann, oder</a:t>
            </a:r>
          </a:p>
          <a:p>
            <a:pPr lvl="1"/>
            <a:r>
              <a:rPr lang="de-DE" dirty="0" smtClean="0"/>
              <a:t>auf APEX 4.2 zurück gewechselt werden muss</a:t>
            </a:r>
          </a:p>
          <a:p>
            <a:pPr lvl="1"/>
            <a:endParaRPr lang="de-DE" dirty="0"/>
          </a:p>
          <a:p>
            <a:r>
              <a:rPr lang="de-DE" dirty="0" smtClean="0"/>
              <a:t>Arbeitsbeginn am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16.11.2017</a:t>
            </a:r>
            <a:r>
              <a:rPr lang="de-DE" dirty="0" smtClean="0"/>
              <a:t> mit APEX 5.1 oder weiter mit APEX 4.2</a:t>
            </a:r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3924345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</a:rPr>
              <a:t>Hinweis: Bei gemeldeten Problemen, die in den 2 Tagen nicht gelöst werden können, oder vom Anwender </a:t>
            </a:r>
          </a:p>
          <a:p>
            <a:r>
              <a:rPr lang="de-DE" sz="1600" b="1" dirty="0" smtClean="0">
                <a:solidFill>
                  <a:srgbClr val="FFC000"/>
                </a:solidFill>
              </a:rPr>
              <a:t>ausgesessen werden können,  wird der Oracle-Service zurückgehen auf 4.2</a:t>
            </a:r>
          </a:p>
        </p:txBody>
      </p:sp>
    </p:spTree>
    <p:extLst>
      <p:ext uri="{BB962C8B-B14F-4D97-AF65-F5344CB8AC3E}">
        <p14:creationId xmlns:p14="http://schemas.microsoft.com/office/powerpoint/2010/main" val="1515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Veranstaltungshinweis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53842"/>
            <a:ext cx="11376025" cy="5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480376" y="40466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Link: https</a:t>
            </a:r>
            <a:r>
              <a:rPr lang="de-DE" sz="1600" dirty="0" smtClean="0"/>
              <a:t>://apex.doag.org</a:t>
            </a:r>
          </a:p>
        </p:txBody>
      </p:sp>
    </p:spTree>
    <p:extLst>
      <p:ext uri="{BB962C8B-B14F-4D97-AF65-F5344CB8AC3E}">
        <p14:creationId xmlns:p14="http://schemas.microsoft.com/office/powerpoint/2010/main" val="2676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Link-Sammlung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HANDS-ON-WORKSHOP von der MT AG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apex.mt-ag.com/apex/ws?p=153</a:t>
            </a:r>
            <a:endParaRPr lang="de-DE" dirty="0" smtClean="0"/>
          </a:p>
          <a:p>
            <a:r>
              <a:rPr lang="de-DE" dirty="0" smtClean="0"/>
              <a:t>Universal </a:t>
            </a:r>
            <a:r>
              <a:rPr lang="de-DE" dirty="0" err="1"/>
              <a:t>Theme</a:t>
            </a:r>
            <a:r>
              <a:rPr lang="de-DE" dirty="0"/>
              <a:t>: </a:t>
            </a:r>
            <a:r>
              <a:rPr lang="de-DE" dirty="0">
                <a:hlinkClick r:id="rId3"/>
              </a:rPr>
              <a:t>https://apex.oracle.com/pls/apex/f?p=42:100</a:t>
            </a:r>
            <a:r>
              <a:rPr lang="de-DE" dirty="0" smtClean="0"/>
              <a:t>::::::</a:t>
            </a:r>
          </a:p>
          <a:p>
            <a:r>
              <a:rPr lang="de-DE" dirty="0" err="1" smtClean="0"/>
              <a:t>Calendar</a:t>
            </a:r>
            <a:r>
              <a:rPr lang="de-DE" dirty="0" smtClean="0"/>
              <a:t> Nutzung auf </a:t>
            </a:r>
            <a:r>
              <a:rPr lang="de-DE" dirty="0" err="1" smtClean="0"/>
              <a:t>Youtube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www.youtube.com/watch?v=7Yzisnb0vDw</a:t>
            </a:r>
            <a:endParaRPr lang="de-DE" dirty="0" smtClean="0"/>
          </a:p>
          <a:p>
            <a:r>
              <a:rPr lang="de-DE" dirty="0" smtClean="0"/>
              <a:t>Pivot in Interactive </a:t>
            </a:r>
            <a:r>
              <a:rPr lang="de-DE" dirty="0" err="1" smtClean="0"/>
              <a:t>Grid</a:t>
            </a:r>
            <a:r>
              <a:rPr lang="de-DE" dirty="0" smtClean="0"/>
              <a:t> / </a:t>
            </a:r>
            <a:r>
              <a:rPr lang="de-DE" dirty="0"/>
              <a:t>- Report: </a:t>
            </a:r>
            <a:r>
              <a:rPr lang="de-DE" dirty="0">
                <a:hlinkClick r:id="rId5"/>
              </a:rPr>
              <a:t>http://www.ididemo.com:8080/apex/f?p=104:1</a:t>
            </a:r>
            <a:r>
              <a:rPr lang="de-DE" dirty="0" smtClean="0"/>
              <a:t>::::::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Überblick: Neuerungen in APEX 5.0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099050"/>
          </a:xfrm>
        </p:spPr>
        <p:txBody>
          <a:bodyPr/>
          <a:lstStyle/>
          <a:p>
            <a:r>
              <a:rPr lang="de-DE" dirty="0" smtClean="0"/>
              <a:t>Page Designer</a:t>
            </a:r>
          </a:p>
          <a:p>
            <a:pPr lvl="1"/>
            <a:r>
              <a:rPr lang="de-DE" dirty="0" smtClean="0"/>
              <a:t>Alte „</a:t>
            </a:r>
            <a:r>
              <a:rPr lang="de-DE" dirty="0" err="1" smtClean="0"/>
              <a:t>Component</a:t>
            </a:r>
            <a:r>
              <a:rPr lang="de-DE" dirty="0" smtClean="0"/>
              <a:t> View“ kann über </a:t>
            </a:r>
            <a:r>
              <a:rPr lang="de-DE" dirty="0" err="1" smtClean="0"/>
              <a:t>Preferences</a:t>
            </a:r>
            <a:r>
              <a:rPr lang="de-DE" dirty="0" smtClean="0"/>
              <a:t> eingeschaltet werden, aber…</a:t>
            </a:r>
            <a:endParaRPr lang="de-DE" dirty="0"/>
          </a:p>
          <a:p>
            <a:pPr lvl="2"/>
            <a:r>
              <a:rPr lang="de-DE" dirty="0" smtClean="0"/>
              <a:t>Sie wird nicht weiterentwickelt werden und</a:t>
            </a:r>
          </a:p>
          <a:p>
            <a:pPr lvl="2"/>
            <a:r>
              <a:rPr lang="de-DE" dirty="0" smtClean="0"/>
              <a:t>Neue Features wie Interactive </a:t>
            </a:r>
            <a:r>
              <a:rPr lang="de-DE" dirty="0" err="1" smtClean="0"/>
              <a:t>Grid</a:t>
            </a:r>
            <a:r>
              <a:rPr lang="de-DE" dirty="0" smtClean="0"/>
              <a:t> (5.1) können darüber nicht mehr verwaltet werden</a:t>
            </a:r>
          </a:p>
          <a:p>
            <a:pPr marL="542925" lvl="2" indent="0">
              <a:buNone/>
            </a:pPr>
            <a:r>
              <a:rPr lang="de-DE" dirty="0" smtClean="0"/>
              <a:t>→ Gleich Umsteigen ist sinnvoll!</a:t>
            </a:r>
          </a:p>
          <a:p>
            <a:r>
              <a:rPr lang="de-DE" dirty="0" smtClean="0"/>
              <a:t>Universal </a:t>
            </a:r>
            <a:r>
              <a:rPr lang="de-DE" dirty="0" err="1" smtClean="0"/>
              <a:t>Themes</a:t>
            </a:r>
            <a:endParaRPr lang="de-DE" dirty="0" smtClean="0"/>
          </a:p>
          <a:p>
            <a:r>
              <a:rPr lang="de-DE" dirty="0" smtClean="0"/>
              <a:t>Änderungen an „Interactive Report“- Report-Typ</a:t>
            </a:r>
            <a:endParaRPr lang="de-DE" dirty="0"/>
          </a:p>
          <a:p>
            <a:pPr lvl="1"/>
            <a:r>
              <a:rPr lang="de-DE" dirty="0" smtClean="0"/>
              <a:t>Generelle Modernisierung, z.B. Nutzung von Modalen Dialogen bei der Definition der Filter, Charts, Gruppen, Sortierungen etc.</a:t>
            </a:r>
          </a:p>
          <a:p>
            <a:pPr lvl="1"/>
            <a:r>
              <a:rPr lang="de-DE" dirty="0" smtClean="0"/>
              <a:t>Mehrere </a:t>
            </a:r>
            <a:r>
              <a:rPr lang="de-DE" dirty="0" err="1" smtClean="0"/>
              <a:t>IR‘s</a:t>
            </a:r>
            <a:r>
              <a:rPr lang="de-DE" dirty="0" smtClean="0"/>
              <a:t> pro Seite</a:t>
            </a:r>
          </a:p>
          <a:p>
            <a:pPr lvl="1"/>
            <a:r>
              <a:rPr lang="de-DE" dirty="0" smtClean="0"/>
              <a:t>Applikationsnutzer können Pivot-Reports definieren</a:t>
            </a:r>
          </a:p>
          <a:p>
            <a:r>
              <a:rPr lang="de-DE" dirty="0" smtClean="0"/>
              <a:t>Mobile Reporting</a:t>
            </a:r>
          </a:p>
          <a:p>
            <a:r>
              <a:rPr lang="de-DE" dirty="0" smtClean="0"/>
              <a:t>Modale </a:t>
            </a:r>
            <a:r>
              <a:rPr lang="de-DE" dirty="0" err="1" smtClean="0"/>
              <a:t>Diagloge</a:t>
            </a:r>
            <a:endParaRPr lang="de-DE" dirty="0"/>
          </a:p>
          <a:p>
            <a:pPr lvl="1"/>
            <a:r>
              <a:rPr lang="de-DE" dirty="0" smtClean="0"/>
              <a:t>Seiten können als „Modal“ definiert werden</a:t>
            </a:r>
          </a:p>
          <a:p>
            <a:pPr lvl="1"/>
            <a:r>
              <a:rPr lang="de-DE" dirty="0" smtClean="0"/>
              <a:t>Kein direkter Einstieg möglich, Modale Seiten können nicht direkt ausgeführt werden</a:t>
            </a:r>
          </a:p>
        </p:txBody>
      </p:sp>
      <p:pic>
        <p:nvPicPr>
          <p:cNvPr id="1026" name="Picture 2" descr="Image result for pivot ap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0"/>
            <a:ext cx="43039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dirty="0" smtClean="0"/>
              <a:t>Vielen Dank für die Aufmerksamkeit!</a:t>
            </a:r>
            <a:endParaRPr lang="de-D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20913421">
            <a:off x="7231970" y="4208598"/>
            <a:ext cx="359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Viel Erfolg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Neuerungen in APEX </a:t>
            </a:r>
            <a:r>
              <a:rPr lang="de-DE" dirty="0" smtClean="0"/>
              <a:t>5.0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099050"/>
          </a:xfrm>
        </p:spPr>
        <p:txBody>
          <a:bodyPr/>
          <a:lstStyle/>
          <a:p>
            <a:r>
              <a:rPr lang="de-DE" dirty="0" err="1" smtClean="0"/>
              <a:t>Calendar-Component</a:t>
            </a:r>
            <a:endParaRPr lang="de-DE" dirty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Built</a:t>
            </a:r>
            <a:r>
              <a:rPr lang="de-DE" dirty="0" smtClean="0"/>
              <a:t> in </a:t>
            </a:r>
            <a:r>
              <a:rPr lang="de-DE" dirty="0" err="1" smtClean="0"/>
              <a:t>support</a:t>
            </a:r>
            <a:r>
              <a:rPr lang="de-DE" dirty="0" smtClean="0"/>
              <a:t>“ für Monate, Wochen, Tage, und Agenda Views</a:t>
            </a:r>
          </a:p>
          <a:p>
            <a:pPr lvl="1"/>
            <a:r>
              <a:rPr lang="de-DE" dirty="0" smtClean="0"/>
              <a:t>Unterstützt </a:t>
            </a:r>
            <a:r>
              <a:rPr lang="de-DE" dirty="0" err="1" smtClean="0"/>
              <a:t>Drag&amp;Drop</a:t>
            </a:r>
            <a:r>
              <a:rPr lang="de-DE" dirty="0" smtClean="0"/>
              <a:t> und Zeitbezogene Events</a:t>
            </a:r>
          </a:p>
          <a:p>
            <a:pPr lvl="1"/>
            <a:r>
              <a:rPr lang="de-DE" dirty="0" err="1" smtClean="0"/>
              <a:t>Responsive</a:t>
            </a:r>
            <a:endParaRPr lang="de-DE" dirty="0" smtClean="0"/>
          </a:p>
          <a:p>
            <a:r>
              <a:rPr lang="de-DE" dirty="0" err="1" smtClean="0"/>
              <a:t>Packaged</a:t>
            </a:r>
            <a:r>
              <a:rPr lang="de-DE" dirty="0" smtClean="0"/>
              <a:t> Apps</a:t>
            </a:r>
          </a:p>
          <a:p>
            <a:pPr lvl="1"/>
            <a:r>
              <a:rPr lang="de-DE" dirty="0" smtClean="0"/>
              <a:t>diverse mitgelieferte fertige Applikationen (out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box). </a:t>
            </a:r>
            <a:br>
              <a:rPr lang="de-DE" dirty="0" smtClean="0"/>
            </a:br>
            <a:r>
              <a:rPr lang="de-DE" dirty="0" smtClean="0"/>
              <a:t>Z.B.: Projekt-Verfolgung, Fragebogen Generator, </a:t>
            </a:r>
            <a:br>
              <a:rPr lang="de-DE" dirty="0" smtClean="0"/>
            </a:br>
            <a:r>
              <a:rPr lang="de-DE" dirty="0" smtClean="0"/>
              <a:t>Gruppen-</a:t>
            </a:r>
            <a:r>
              <a:rPr lang="de-DE" dirty="0" err="1" smtClean="0"/>
              <a:t>Kalendar</a:t>
            </a:r>
            <a:r>
              <a:rPr lang="de-DE" dirty="0" smtClean="0"/>
              <a:t> etc.</a:t>
            </a:r>
          </a:p>
          <a:p>
            <a:pPr lvl="1"/>
            <a:r>
              <a:rPr lang="de-DE" dirty="0" smtClean="0"/>
              <a:t>Diverse Beispiele</a:t>
            </a:r>
            <a:br>
              <a:rPr lang="de-DE" dirty="0" smtClean="0"/>
            </a:br>
            <a:r>
              <a:rPr lang="de-DE" dirty="0" smtClean="0"/>
              <a:t>Z.B.: </a:t>
            </a:r>
            <a:r>
              <a:rPr lang="de-DE" dirty="0" err="1" smtClean="0"/>
              <a:t>Trees</a:t>
            </a:r>
            <a:r>
              <a:rPr lang="de-DE" dirty="0" smtClean="0"/>
              <a:t>, Dialoge, Dynamic Action, </a:t>
            </a:r>
            <a:r>
              <a:rPr lang="de-DE" dirty="0" err="1" smtClean="0"/>
              <a:t>interactive</a:t>
            </a:r>
            <a:r>
              <a:rPr lang="de-DE" dirty="0" smtClean="0"/>
              <a:t> </a:t>
            </a:r>
            <a:r>
              <a:rPr lang="de-DE" dirty="0" err="1" smtClean="0"/>
              <a:t>Grids</a:t>
            </a:r>
            <a:r>
              <a:rPr lang="de-DE" dirty="0" smtClean="0"/>
              <a:t> etc.</a:t>
            </a:r>
          </a:p>
          <a:p>
            <a:pPr lvl="1"/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260648"/>
            <a:ext cx="132014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149080"/>
            <a:ext cx="608671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191172"/>
            <a:ext cx="5761263" cy="22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836712"/>
            <a:ext cx="1184688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 flipV="1">
            <a:off x="0" y="6030686"/>
            <a:ext cx="12192000" cy="278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View → Page Designer</a:t>
            </a:r>
            <a:endParaRPr lang="de-DE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10" y="836712"/>
            <a:ext cx="8570581" cy="27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68960"/>
            <a:ext cx="3017767" cy="34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933056"/>
            <a:ext cx="2420564" cy="27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2" y="3306811"/>
            <a:ext cx="2391149" cy="26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42" y="3168452"/>
            <a:ext cx="2637973" cy="29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Hauptbestandteil der neuen Entwicklungsumgebung von APEX</a:t>
            </a:r>
          </a:p>
          <a:p>
            <a:r>
              <a:rPr lang="de-DE" dirty="0" smtClean="0"/>
              <a:t>Aufteilung des Bildschirms in miteinander integrierte Bereiche</a:t>
            </a:r>
            <a:endParaRPr lang="de-DE" dirty="0"/>
          </a:p>
          <a:p>
            <a:pPr lvl="1"/>
            <a:r>
              <a:rPr lang="de-DE" dirty="0" err="1" smtClean="0"/>
              <a:t>Tree</a:t>
            </a:r>
            <a:r>
              <a:rPr lang="de-DE" dirty="0" smtClean="0"/>
              <a:t> View</a:t>
            </a:r>
          </a:p>
          <a:p>
            <a:pPr lvl="1"/>
            <a:r>
              <a:rPr lang="de-DE" dirty="0" err="1" smtClean="0"/>
              <a:t>Grid</a:t>
            </a:r>
            <a:r>
              <a:rPr lang="de-DE" dirty="0" smtClean="0"/>
              <a:t> Layout</a:t>
            </a:r>
          </a:p>
          <a:p>
            <a:pPr lvl="1"/>
            <a:r>
              <a:rPr lang="de-DE" dirty="0" err="1" smtClean="0"/>
              <a:t>Gallerie</a:t>
            </a:r>
            <a:endParaRPr lang="de-DE" dirty="0" smtClean="0"/>
          </a:p>
          <a:p>
            <a:pPr lvl="1"/>
            <a:r>
              <a:rPr lang="de-DE" dirty="0" smtClean="0"/>
              <a:t>Properties</a:t>
            </a:r>
          </a:p>
          <a:p>
            <a:pPr lvl="1"/>
            <a:r>
              <a:rPr lang="de-DE" dirty="0" smtClean="0"/>
              <a:t>Toolbar</a:t>
            </a:r>
          </a:p>
          <a:p>
            <a:endParaRPr lang="de-DE" dirty="0" smtClean="0"/>
          </a:p>
          <a:p>
            <a:r>
              <a:rPr lang="de-DE" dirty="0" err="1" smtClean="0"/>
              <a:t>Drag&amp;Drop-Funktionalität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692696"/>
            <a:ext cx="5148861" cy="28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View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68760"/>
            <a:ext cx="7048960" cy="40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60648"/>
            <a:ext cx="7061869" cy="3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9531" y="4008106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Unterteilt in Reiter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Rendering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Dynamic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Shared</a:t>
            </a:r>
            <a:r>
              <a:rPr lang="de-DE" sz="1600" dirty="0" smtClean="0"/>
              <a:t>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smtClean="0"/>
              <a:t>Funktionen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Drag&amp;Drop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Content Menü</a:t>
            </a:r>
          </a:p>
          <a:p>
            <a:endParaRPr lang="de-DE" sz="1600" dirty="0"/>
          </a:p>
          <a:p>
            <a:r>
              <a:rPr lang="de-DE" sz="1600" dirty="0" smtClean="0"/>
              <a:t>Element-Property Ansicht</a:t>
            </a:r>
          </a:p>
        </p:txBody>
      </p:sp>
    </p:spTree>
    <p:extLst>
      <p:ext uri="{BB962C8B-B14F-4D97-AF65-F5344CB8AC3E}">
        <p14:creationId xmlns:p14="http://schemas.microsoft.com/office/powerpoint/2010/main" val="2637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de-3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de.potx" id="{864FF567-508D-43D4-9E1E-5583FDF11633}" vid="{98360E61-05B6-4D8B-972E-63831C9621D1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DESY_PowerPoint_16x9_de-3</Template>
  <TotalTime>0</TotalTime>
  <Words>991</Words>
  <Application>Microsoft Office PowerPoint</Application>
  <PresentationFormat>Custom</PresentationFormat>
  <Paragraphs>319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DESY_PowerPoint_16x9_de-3</vt:lpstr>
      <vt:lpstr>APEX 5.1 @ DESY</vt:lpstr>
      <vt:lpstr>Informationsveranstaltung zum APEX 5.1 upgrade</vt:lpstr>
      <vt:lpstr>5 Aussagen über APEX 5</vt:lpstr>
      <vt:lpstr>Überblick: Neuerungen in APEX 5.0</vt:lpstr>
      <vt:lpstr>Überblick: Neuerungen in APEX 5.0 II</vt:lpstr>
      <vt:lpstr>Page Designer</vt:lpstr>
      <vt:lpstr>Component View → Page Designer</vt:lpstr>
      <vt:lpstr>Page Designer</vt:lpstr>
      <vt:lpstr>Tree View</vt:lpstr>
      <vt:lpstr>Properties</vt:lpstr>
      <vt:lpstr>Grid Layout</vt:lpstr>
      <vt:lpstr>Gallery</vt:lpstr>
      <vt:lpstr>Toolbar</vt:lpstr>
      <vt:lpstr>Code Editor</vt:lpstr>
      <vt:lpstr>Shortcuts – Info </vt:lpstr>
      <vt:lpstr>DEMO</vt:lpstr>
      <vt:lpstr>Universal Theme</vt:lpstr>
      <vt:lpstr>Universal Theme II</vt:lpstr>
      <vt:lpstr>Theme Roller</vt:lpstr>
      <vt:lpstr>Exkurs: Development Leiste</vt:lpstr>
      <vt:lpstr>Migration zum Universal Theme</vt:lpstr>
      <vt:lpstr>DEMO</vt:lpstr>
      <vt:lpstr>APEX 5.1: Interactive Grid</vt:lpstr>
      <vt:lpstr>DEMO</vt:lpstr>
      <vt:lpstr>APEX 5.1: Oracle JET</vt:lpstr>
      <vt:lpstr>Migration von HTML5-Charts</vt:lpstr>
      <vt:lpstr>Oracle JET-Chart Examples im UT</vt:lpstr>
      <vt:lpstr>APEX 5.1: was noch neu ist</vt:lpstr>
      <vt:lpstr>APEX 5.1 ist bereitgestellt</vt:lpstr>
      <vt:lpstr>Nach der Bereitstellung von 5.1</vt:lpstr>
      <vt:lpstr>Erstmal gut… aber auch Fehler…</vt:lpstr>
      <vt:lpstr>Migrationsprozess einläuten</vt:lpstr>
      <vt:lpstr>BI Publisher / BI Publisher Desktop</vt:lpstr>
      <vt:lpstr>APEX 5.1 in Zahlen</vt:lpstr>
      <vt:lpstr>Migrationsvorbereitungen durch die Nutzer</vt:lpstr>
      <vt:lpstr>Nach der Migration</vt:lpstr>
      <vt:lpstr>Migrationsplan - Vorschlag</vt:lpstr>
      <vt:lpstr>Veranstaltungshinweis</vt:lpstr>
      <vt:lpstr>Link-Sammlung</vt:lpstr>
      <vt:lpstr>Noch Fragen?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5.1 @ DESY</dc:title>
  <dc:creator>Apfel, Christine</dc:creator>
  <cp:lastModifiedBy>Apfel, Christine</cp:lastModifiedBy>
  <cp:revision>85</cp:revision>
  <dcterms:created xsi:type="dcterms:W3CDTF">2017-09-16T06:59:08Z</dcterms:created>
  <dcterms:modified xsi:type="dcterms:W3CDTF">2019-12-13T10:59:51Z</dcterms:modified>
</cp:coreProperties>
</file>