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67" r:id="rId2"/>
    <p:sldId id="290" r:id="rId3"/>
    <p:sldId id="298" r:id="rId4"/>
    <p:sldId id="347" r:id="rId5"/>
    <p:sldId id="356" r:id="rId6"/>
    <p:sldId id="343" r:id="rId7"/>
    <p:sldId id="344" r:id="rId8"/>
    <p:sldId id="376" r:id="rId9"/>
    <p:sldId id="346" r:id="rId10"/>
    <p:sldId id="345" r:id="rId11"/>
    <p:sldId id="348" r:id="rId12"/>
    <p:sldId id="353" r:id="rId13"/>
    <p:sldId id="375" r:id="rId14"/>
    <p:sldId id="352" r:id="rId15"/>
    <p:sldId id="354" r:id="rId16"/>
    <p:sldId id="377" r:id="rId17"/>
    <p:sldId id="378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49" r:id="rId30"/>
    <p:sldId id="357" r:id="rId31"/>
    <p:sldId id="358" r:id="rId32"/>
    <p:sldId id="359" r:id="rId33"/>
    <p:sldId id="342" r:id="rId34"/>
    <p:sldId id="350" r:id="rId35"/>
    <p:sldId id="351" r:id="rId36"/>
    <p:sldId id="355" r:id="rId37"/>
    <p:sldId id="373" r:id="rId38"/>
    <p:sldId id="372" r:id="rId39"/>
    <p:sldId id="374" r:id="rId40"/>
    <p:sldId id="371" r:id="rId41"/>
    <p:sldId id="316" r:id="rId42"/>
    <p:sldId id="33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923F9"/>
    <a:srgbClr val="850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1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-1410" y="-690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80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28.04.2020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5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8308"/>
            <a:ext cx="1554956" cy="556312"/>
          </a:xfrm>
          <a:prstGeom prst="rect">
            <a:avLst/>
          </a:prstGeom>
        </p:spPr>
      </p:pic>
      <p:sp>
        <p:nvSpPr>
          <p:cNvPr id="4" name="AutoShape 2" descr="DESY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ESY Log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488699"/>
            <a:ext cx="952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Oracle-User-Meeting | Christine Apfel, Harald Falkenberg u. </a:t>
            </a:r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r>
              <a:rPr lang="de-DE" dirty="0" smtClean="0"/>
              <a:t>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Oracle-User-Meeting | Christine Apfel, Harald Falkenberg u. </a:t>
            </a:r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r>
              <a:rPr lang="de-DE" dirty="0" smtClean="0"/>
              <a:t>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Oracle-User-Meeting | Christine Apfel, Harald Falkenberg u. </a:t>
            </a:r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r>
              <a:rPr lang="de-DE" dirty="0" smtClean="0"/>
              <a:t>, 05.02.2020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Oracle-User-Meeting | Christine Apfel, Harald Falkenberg u. </a:t>
            </a:r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r>
              <a:rPr lang="de-DE" dirty="0" smtClean="0"/>
              <a:t>, 05.02.2020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788308"/>
            <a:ext cx="1554956" cy="55631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2796" y="6554528"/>
            <a:ext cx="9991716" cy="186841"/>
          </a:xfrm>
        </p:spPr>
        <p:txBody>
          <a:bodyPr/>
          <a:lstStyle/>
          <a:p>
            <a:r>
              <a:rPr lang="de-DE" dirty="0" smtClean="0"/>
              <a:t>Oracle-User-Meeting | Christine Apfel, Harald Falkenberg u. </a:t>
            </a:r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r>
              <a:rPr lang="de-DE" dirty="0" smtClean="0"/>
              <a:t>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Oracle-User-Meeting | Christine Apfel, Harald Falkenberg u. </a:t>
            </a:r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r>
              <a:rPr lang="de-DE" dirty="0" smtClean="0"/>
              <a:t>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900" b="1" dirty="0"/>
              <a:t>Seite </a:t>
            </a:r>
            <a:fld id="{0427E4B2-AC28-443E-BE04-5CD55098A90B}" type="slidenum">
              <a:rPr lang="de-DE" sz="900" b="1" smtClean="0"/>
              <a:pPr algn="r"/>
              <a:t>‹#›</a:t>
            </a:fld>
            <a:endParaRPr lang="de-DE" sz="9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27A19F9-8996-4FDE-B1D0-586A33B05CB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oracle.service@desy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oracle-user@desy.d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pex-application.service@desy.de" TargetMode="External"/><Relationship Id="rId2" Type="http://schemas.openxmlformats.org/officeDocument/2006/relationships/hyperlink" Target="mailto:oracle.service@desy.d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a/tech/docs/oracleformssod.pdf" TargetMode="External"/><Relationship Id="rId2" Type="http://schemas.openxmlformats.org/officeDocument/2006/relationships/hyperlink" Target="https://ias.desy.de/pls/apex/f?p=OAISY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pex.oracle.com/en/learn/resources/sod/" TargetMode="External"/><Relationship Id="rId4" Type="http://schemas.openxmlformats.org/officeDocument/2006/relationships/hyperlink" Target="https://www.oracle.com/technetwork/middleware/reports/downloads/oracle-reports-sod-3236098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pex-application.service@desy.de" TargetMode="External"/><Relationship Id="rId2" Type="http://schemas.openxmlformats.org/officeDocument/2006/relationships/hyperlink" Target="mailto:oracle.service@desy.de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/>
          <a:lstStyle/>
          <a:p>
            <a:r>
              <a:rPr lang="de-DE" sz="4000" dirty="0" smtClean="0"/>
              <a:t>Oracle – User – Meeting 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Oracle Datenbase &amp; Oracle - APEX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055440" y="4077072"/>
            <a:ext cx="9930075" cy="700373"/>
          </a:xfrm>
        </p:spPr>
        <p:txBody>
          <a:bodyPr/>
          <a:lstStyle/>
          <a:p>
            <a:pPr algn="r"/>
            <a:r>
              <a:rPr lang="de-DE" dirty="0" smtClean="0"/>
              <a:t>Christine Apfel</a:t>
            </a:r>
          </a:p>
          <a:p>
            <a:pPr algn="r"/>
            <a:r>
              <a:rPr lang="de-DE" dirty="0" err="1" smtClean="0"/>
              <a:t>Lusine</a:t>
            </a:r>
            <a:r>
              <a:rPr lang="de-DE" dirty="0" smtClean="0"/>
              <a:t> </a:t>
            </a:r>
            <a:r>
              <a:rPr lang="de-DE" dirty="0" err="1" smtClean="0"/>
              <a:t>Yakovleva</a:t>
            </a:r>
            <a:endParaRPr lang="de-DE" dirty="0" smtClean="0"/>
          </a:p>
          <a:p>
            <a:pPr algn="r"/>
            <a:r>
              <a:rPr lang="de-DE" dirty="0" smtClean="0"/>
              <a:t>Harald Falkenberg</a:t>
            </a:r>
            <a:endParaRPr lang="de-DE" dirty="0"/>
          </a:p>
          <a:p>
            <a:pPr algn="r"/>
            <a:r>
              <a:rPr lang="de-DE" dirty="0" smtClean="0"/>
              <a:t>Hamburg, 05.02.2020</a:t>
            </a:r>
            <a:endParaRPr lang="de-DE" dirty="0"/>
          </a:p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 smtClean="0"/>
              <a:t>already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an Oracle </a:t>
            </a:r>
            <a:r>
              <a:rPr lang="de-DE" sz="2000" dirty="0"/>
              <a:t>Database </a:t>
            </a:r>
            <a:r>
              <a:rPr lang="de-DE" sz="2000" dirty="0" err="1" smtClean="0"/>
              <a:t>installation</a:t>
            </a:r>
            <a:r>
              <a:rPr lang="de-DE" sz="2000" dirty="0" smtClean="0"/>
              <a:t>?</a:t>
            </a:r>
            <a:endParaRPr lang="de-DE" sz="2000" dirty="0"/>
          </a:p>
          <a:p>
            <a:pPr lvl="1"/>
            <a:r>
              <a:rPr lang="en-US" sz="2000" dirty="0" smtClean="0"/>
              <a:t>Make it legal - register </a:t>
            </a:r>
            <a:r>
              <a:rPr lang="en-US" sz="2000" dirty="0"/>
              <a:t>them with us so that they are counted for </a:t>
            </a:r>
            <a:r>
              <a:rPr lang="en-US" sz="2000" dirty="0" smtClean="0"/>
              <a:t>licensing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you want to operate test servers yourself, in order to be better positioned in communication with an external service </a:t>
            </a:r>
            <a:r>
              <a:rPr lang="en-US" sz="2000" dirty="0" smtClean="0"/>
              <a:t>provider</a:t>
            </a:r>
          </a:p>
          <a:p>
            <a:r>
              <a:rPr lang="en-US" sz="2000" dirty="0"/>
              <a:t>you need your own licenses e.g. for </a:t>
            </a:r>
            <a:r>
              <a:rPr lang="en-US" sz="2000" dirty="0" smtClean="0"/>
              <a:t>later setups?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You can create licenses for your </a:t>
            </a:r>
            <a:r>
              <a:rPr lang="en-US" sz="2000" dirty="0" smtClean="0"/>
              <a:t>group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Pitfall</a:t>
            </a:r>
            <a:r>
              <a:rPr lang="en-US" sz="2000" dirty="0"/>
              <a:t>: Please think about later server expansions</a:t>
            </a:r>
            <a:br>
              <a:rPr lang="en-US" sz="2000" dirty="0"/>
            </a:br>
            <a:r>
              <a:rPr lang="en-US" sz="2000" dirty="0"/>
              <a:t>the installations should not lose their validity if you have to change to new </a:t>
            </a:r>
            <a:r>
              <a:rPr lang="en-US" sz="2000" dirty="0" smtClean="0"/>
              <a:t>hardware!</a:t>
            </a:r>
          </a:p>
          <a:p>
            <a:pPr fontAlgn="ctr"/>
            <a:endParaRPr lang="en-US" sz="2000" dirty="0"/>
          </a:p>
          <a:p>
            <a:r>
              <a:rPr lang="en-US" sz="2000" dirty="0" smtClean="0"/>
              <a:t>You/your </a:t>
            </a:r>
            <a:r>
              <a:rPr lang="en-US" sz="2000" dirty="0"/>
              <a:t>group </a:t>
            </a:r>
            <a:r>
              <a:rPr lang="en-US" sz="2000" dirty="0" smtClean="0"/>
              <a:t>would be responsible </a:t>
            </a:r>
            <a:r>
              <a:rPr lang="en-US" sz="2000" dirty="0"/>
              <a:t>for </a:t>
            </a:r>
            <a:r>
              <a:rPr lang="en-US" sz="2000" dirty="0" smtClean="0"/>
              <a:t>hardware/virtual </a:t>
            </a:r>
            <a:r>
              <a:rPr lang="en-US" sz="2000" dirty="0"/>
              <a:t>environment </a:t>
            </a:r>
            <a:r>
              <a:rPr lang="en-US" sz="2000" dirty="0" smtClean="0"/>
              <a:t>incl. </a:t>
            </a:r>
            <a:r>
              <a:rPr lang="en-US" sz="2000" dirty="0"/>
              <a:t>the operating system </a:t>
            </a:r>
            <a:endParaRPr lang="en-US" sz="2000" dirty="0" smtClean="0"/>
          </a:p>
          <a:p>
            <a:r>
              <a:rPr lang="en-US" sz="2000" dirty="0" smtClean="0"/>
              <a:t>Assistance in </a:t>
            </a:r>
            <a:r>
              <a:rPr lang="en-US" sz="2000" dirty="0"/>
              <a:t>the administration of </a:t>
            </a:r>
            <a:r>
              <a:rPr lang="en-US" sz="2000" dirty="0" smtClean="0"/>
              <a:t>this Databases </a:t>
            </a:r>
            <a:r>
              <a:rPr lang="en-US" sz="2000" dirty="0"/>
              <a:t>cannot be </a:t>
            </a:r>
            <a:r>
              <a:rPr lang="en-US" sz="2000" dirty="0" smtClean="0"/>
              <a:t>managed by us, </a:t>
            </a:r>
            <a:r>
              <a:rPr lang="en-US" sz="2000" dirty="0"/>
              <a:t>or only to a limited extent, in exceptional cases.</a:t>
            </a:r>
            <a:br>
              <a:rPr lang="en-US" sz="2000" dirty="0"/>
            </a:b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418143">
            <a:off x="9346957" y="937500"/>
            <a:ext cx="2864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If this is of interest to you, </a:t>
            </a:r>
            <a:endParaRPr lang="en-US" dirty="0" smtClean="0"/>
          </a:p>
          <a:p>
            <a:pPr algn="ctr"/>
            <a:r>
              <a:rPr lang="en-US" dirty="0" smtClean="0"/>
              <a:t>contact us!</a:t>
            </a:r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24645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ULA - </a:t>
            </a:r>
            <a:r>
              <a:rPr lang="de-DE" dirty="0" err="1"/>
              <a:t>I</a:t>
            </a:r>
            <a:r>
              <a:rPr lang="de-DE" dirty="0" err="1" smtClean="0"/>
              <a:t>nventory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Registration </a:t>
            </a:r>
            <a:r>
              <a:rPr lang="en-US" sz="2000" dirty="0"/>
              <a:t>and management of these licenses only via the Oracle service! </a:t>
            </a:r>
            <a:br>
              <a:rPr lang="en-US" sz="2000" dirty="0"/>
            </a:br>
            <a:r>
              <a:rPr lang="en-US" sz="2000" dirty="0"/>
              <a:t>We cannot count installations that we don’t know!</a:t>
            </a:r>
          </a:p>
          <a:p>
            <a:r>
              <a:rPr lang="en-US" sz="2000" dirty="0" smtClean="0"/>
              <a:t>Each </a:t>
            </a:r>
            <a:r>
              <a:rPr lang="en-US" sz="2000" dirty="0"/>
              <a:t>product </a:t>
            </a:r>
            <a:r>
              <a:rPr lang="en-US" sz="2000" dirty="0" smtClean="0"/>
              <a:t>in our product bundle is </a:t>
            </a:r>
            <a:r>
              <a:rPr lang="en-US" sz="2000" dirty="0"/>
              <a:t>counted </a:t>
            </a:r>
            <a:r>
              <a:rPr lang="en-US" sz="2000" dirty="0" smtClean="0"/>
              <a:t>separately</a:t>
            </a:r>
          </a:p>
          <a:p>
            <a:r>
              <a:rPr lang="en-US" sz="2000" dirty="0"/>
              <a:t>Relevant for the count: number of cores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IMPORTANT</a:t>
            </a:r>
            <a:r>
              <a:rPr lang="en-US" sz="2000" dirty="0"/>
              <a:t>: Only what has been included in our inventory until February 2021 is counted.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After </a:t>
            </a:r>
            <a:r>
              <a:rPr lang="en-US" sz="2000" dirty="0"/>
              <a:t>that, new installations are only </a:t>
            </a:r>
            <a:r>
              <a:rPr lang="en-US" sz="2000" dirty="0" smtClean="0"/>
              <a:t>possible if </a:t>
            </a:r>
            <a:r>
              <a:rPr lang="en-US" sz="2000" dirty="0"/>
              <a:t>the corresponding licenses were generated beforehand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 new </a:t>
            </a:r>
            <a:r>
              <a:rPr lang="en-US" sz="2000" dirty="0"/>
              <a:t>licenses </a:t>
            </a:r>
            <a:r>
              <a:rPr lang="en-US" sz="2000" dirty="0" smtClean="0"/>
              <a:t>have to be obtained!</a:t>
            </a:r>
            <a:endParaRPr lang="en-US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227493">
            <a:off x="8885075" y="5211287"/>
            <a:ext cx="2931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Why February 2021?</a:t>
            </a:r>
            <a:br>
              <a:rPr lang="en-US" sz="1600" dirty="0"/>
            </a:br>
            <a:r>
              <a:rPr lang="en-US" sz="1600" dirty="0"/>
              <a:t>We also need time to prepare </a:t>
            </a:r>
            <a:endParaRPr lang="en-US" sz="1600" dirty="0" smtClean="0"/>
          </a:p>
          <a:p>
            <a:r>
              <a:rPr lang="en-US" sz="1600" dirty="0" smtClean="0"/>
              <a:t>the report for </a:t>
            </a:r>
            <a:r>
              <a:rPr lang="en-US" sz="1600" dirty="0"/>
              <a:t>Oracle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41272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Plans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Guard</a:t>
            </a:r>
            <a:r>
              <a:rPr lang="de-DE" dirty="0" smtClean="0"/>
              <a:t> </a:t>
            </a:r>
            <a:r>
              <a:rPr lang="de-DE" dirty="0"/>
              <a:t>/ </a:t>
            </a:r>
            <a:r>
              <a:rPr lang="de-DE" dirty="0" err="1" smtClean="0"/>
              <a:t>virtualization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 RAC 19c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Cluster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4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Guard</a:t>
            </a:r>
            <a:r>
              <a:rPr lang="de-DE" dirty="0" smtClean="0"/>
              <a:t> - Replication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1406427"/>
            <a:ext cx="6552108" cy="5010249"/>
          </a:xfrm>
        </p:spPr>
        <p:txBody>
          <a:bodyPr/>
          <a:lstStyle/>
          <a:p>
            <a:r>
              <a:rPr lang="en-US" sz="2000" dirty="0"/>
              <a:t>For security reasons, it will be necessary to secure the possible failure of our data center, so that even in the event of a failure, </a:t>
            </a:r>
            <a:r>
              <a:rPr lang="en-US" sz="2000" dirty="0" smtClean="0"/>
              <a:t>important Data </a:t>
            </a:r>
            <a:r>
              <a:rPr lang="en-US" sz="2000" dirty="0"/>
              <a:t>can be accessed.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Required by e.g</a:t>
            </a:r>
            <a:r>
              <a:rPr lang="en-US" sz="2000" dirty="0"/>
              <a:t>. </a:t>
            </a:r>
            <a:r>
              <a:rPr lang="en-US" sz="2000" dirty="0" smtClean="0"/>
              <a:t>SAVE </a:t>
            </a:r>
            <a:r>
              <a:rPr lang="en-US" sz="2000" dirty="0"/>
              <a:t>group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Our current plan: 2 additional locations</a:t>
            </a:r>
            <a:endParaRPr lang="en-US" sz="2000" dirty="0"/>
          </a:p>
          <a:p>
            <a:r>
              <a:rPr lang="en-US" sz="2000" dirty="0" smtClean="0"/>
              <a:t>Data </a:t>
            </a:r>
            <a:r>
              <a:rPr lang="en-US" sz="2000" dirty="0"/>
              <a:t>Guard is an extension of the database management </a:t>
            </a:r>
            <a:r>
              <a:rPr lang="en-US" sz="2000" dirty="0" smtClean="0"/>
              <a:t>system, </a:t>
            </a:r>
            <a:r>
              <a:rPr lang="en-US" sz="2000" dirty="0"/>
              <a:t>which allows the operation of a standby </a:t>
            </a:r>
            <a:r>
              <a:rPr lang="en-US" sz="2000" dirty="0" smtClean="0"/>
              <a:t>database</a:t>
            </a:r>
          </a:p>
          <a:p>
            <a:r>
              <a:rPr lang="en-US" sz="2000" dirty="0"/>
              <a:t>With Data Guard it is possible to send all data changes to a spatially separate database. This can then be planned (switchover) or take over if the primary database fails (failover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It is possible to connect both physical and logical standby databases to the primary database.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ULA </a:t>
            </a:r>
            <a:r>
              <a:rPr lang="de-DE" dirty="0" err="1" smtClean="0"/>
              <a:t>products</a:t>
            </a:r>
            <a:endParaRPr lang="de-DE" dirty="0"/>
          </a:p>
        </p:txBody>
      </p:sp>
      <p:pic>
        <p:nvPicPr>
          <p:cNvPr id="3074" name="Picture 2" descr="Quellbild anzeigen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98" y="1484784"/>
            <a:ext cx="3835570" cy="19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077072"/>
            <a:ext cx="41910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Application</a:t>
            </a:r>
            <a:r>
              <a:rPr lang="de-DE" dirty="0" smtClean="0"/>
              <a:t> Server (</a:t>
            </a:r>
            <a:r>
              <a:rPr lang="de-DE" dirty="0" err="1" smtClean="0"/>
              <a:t>virtualization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1406427"/>
            <a:ext cx="11376644" cy="5010249"/>
          </a:xfrm>
        </p:spPr>
        <p:txBody>
          <a:bodyPr/>
          <a:lstStyle/>
          <a:p>
            <a:r>
              <a:rPr lang="en-US" sz="2000" dirty="0" smtClean="0"/>
              <a:t>The cluster is getting old….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security reasons, our plan is to replace the application server </a:t>
            </a:r>
            <a:r>
              <a:rPr lang="en-US" sz="2000" dirty="0" smtClean="0"/>
              <a:t>with </a:t>
            </a:r>
            <a:r>
              <a:rPr lang="en-US" sz="2000" dirty="0"/>
              <a:t>2 virtual clusters.</a:t>
            </a:r>
            <a:br>
              <a:rPr lang="en-US" sz="2000" dirty="0"/>
            </a:br>
            <a:r>
              <a:rPr lang="en-US" sz="2000" dirty="0"/>
              <a:t>We currently have a 3 node cluster on hardware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2 </a:t>
            </a:r>
            <a:r>
              <a:rPr lang="en-US" sz="2000" dirty="0"/>
              <a:t>clusters because we want to / have to separate external and internal "traffic" - this is also a request from </a:t>
            </a:r>
            <a:r>
              <a:rPr lang="en-US" sz="2000" dirty="0" smtClean="0"/>
              <a:t>D4</a:t>
            </a:r>
          </a:p>
          <a:p>
            <a:r>
              <a:rPr lang="en-US" sz="2000" dirty="0" smtClean="0"/>
              <a:t>Virtually</a:t>
            </a:r>
            <a:r>
              <a:rPr lang="en-US" sz="2000" dirty="0"/>
              <a:t>, in order to get the maximum benefit from the ULA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Forms: </a:t>
            </a:r>
          </a:p>
          <a:p>
            <a:pPr lvl="1"/>
            <a:r>
              <a:rPr lang="en-US" sz="2000" dirty="0" smtClean="0"/>
              <a:t>Forms </a:t>
            </a:r>
            <a:r>
              <a:rPr lang="en-US" sz="2000" dirty="0"/>
              <a:t>12c </a:t>
            </a:r>
            <a:r>
              <a:rPr lang="en-US" sz="2000" dirty="0" smtClean="0"/>
              <a:t>(</a:t>
            </a:r>
            <a:r>
              <a:rPr lang="de-DE" sz="2000" dirty="0"/>
              <a:t>12.2.1.4.0 </a:t>
            </a:r>
            <a:r>
              <a:rPr lang="de-DE" sz="2000" dirty="0" smtClean="0"/>
              <a:t>- </a:t>
            </a:r>
            <a:r>
              <a:rPr lang="de-DE" sz="2000" dirty="0" err="1" smtClean="0"/>
              <a:t>Released</a:t>
            </a:r>
            <a:r>
              <a:rPr lang="de-DE" sz="2000" dirty="0" smtClean="0"/>
              <a:t> </a:t>
            </a:r>
            <a:r>
              <a:rPr lang="de-DE" sz="2000" dirty="0"/>
              <a:t>September </a:t>
            </a:r>
            <a:r>
              <a:rPr lang="de-DE" sz="2000" dirty="0" smtClean="0"/>
              <a:t>2019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Oracle </a:t>
            </a:r>
            <a:r>
              <a:rPr lang="en-US" sz="2000" dirty="0"/>
              <a:t>BI Publisher Integration in Forms 12c</a:t>
            </a:r>
            <a:endParaRPr lang="en-US" sz="2000" dirty="0" smtClean="0"/>
          </a:p>
          <a:p>
            <a:r>
              <a:rPr lang="en-US" sz="2000" dirty="0"/>
              <a:t>Reports: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end of reports has been decided. </a:t>
            </a:r>
            <a:endParaRPr lang="en-US" sz="2000" dirty="0" smtClean="0"/>
          </a:p>
          <a:p>
            <a:pPr lvl="1"/>
            <a:r>
              <a:rPr lang="en-US" sz="2000" dirty="0" smtClean="0"/>
              <a:t>Switching </a:t>
            </a:r>
            <a:r>
              <a:rPr lang="en-US" sz="2000" dirty="0"/>
              <a:t>to the BI publisher is </a:t>
            </a:r>
            <a:r>
              <a:rPr lang="en-US" sz="2000" dirty="0" smtClean="0"/>
              <a:t>recommended</a:t>
            </a:r>
          </a:p>
          <a:p>
            <a:pPr lvl="1"/>
            <a:r>
              <a:rPr lang="en-US" sz="2000" dirty="0" smtClean="0"/>
              <a:t>L</a:t>
            </a:r>
            <a:r>
              <a:rPr lang="de-DE" sz="2000" dirty="0" err="1" smtClean="0"/>
              <a:t>icenses</a:t>
            </a:r>
            <a:r>
              <a:rPr lang="de-DE" sz="2000" dirty="0" smtClean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available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792384">
            <a:off x="6864126" y="4463050"/>
            <a:ext cx="5537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FORMS:</a:t>
            </a:r>
          </a:p>
          <a:p>
            <a:r>
              <a:rPr lang="de-DE" sz="1600" dirty="0" smtClean="0"/>
              <a:t>Last Statement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direction</a:t>
            </a:r>
            <a:r>
              <a:rPr lang="de-DE" sz="1600" dirty="0" smtClean="0"/>
              <a:t>: </a:t>
            </a:r>
            <a:br>
              <a:rPr lang="de-DE" sz="1600" dirty="0" smtClean="0"/>
            </a:br>
            <a:r>
              <a:rPr lang="de-DE" sz="1600" dirty="0" smtClean="0"/>
              <a:t>https</a:t>
            </a:r>
            <a:r>
              <a:rPr lang="de-DE" sz="1600" dirty="0"/>
              <a:t>://www.oracle.com/a/tech/docs/oracleformssod.pdf</a:t>
            </a:r>
            <a:endParaRPr lang="de-DE" sz="1600" dirty="0" smtClean="0"/>
          </a:p>
        </p:txBody>
      </p:sp>
      <p:sp>
        <p:nvSpPr>
          <p:cNvPr id="9" name="Textfeld 8"/>
          <p:cNvSpPr txBox="1"/>
          <p:nvPr/>
        </p:nvSpPr>
        <p:spPr>
          <a:xfrm rot="674201">
            <a:off x="7269102" y="5733578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REPORTS:</a:t>
            </a:r>
          </a:p>
          <a:p>
            <a:r>
              <a:rPr lang="de-DE" sz="1600" dirty="0" smtClean="0"/>
              <a:t>Last Statement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direction</a:t>
            </a:r>
            <a:r>
              <a:rPr lang="de-DE" sz="1600" dirty="0" smtClean="0"/>
              <a:t>: </a:t>
            </a:r>
            <a:r>
              <a:rPr lang="de-DE" sz="1600" dirty="0" err="1" smtClean="0"/>
              <a:t>see</a:t>
            </a:r>
            <a:r>
              <a:rPr lang="de-DE" sz="1600" dirty="0" smtClean="0"/>
              <a:t> </a:t>
            </a:r>
            <a:r>
              <a:rPr lang="de-DE" sz="1600" dirty="0" err="1" smtClean="0"/>
              <a:t>Linklist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1382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Questionnaire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6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 RAC 19c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Cluster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9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Oracle RAC 19c Migration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bother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8640340" cy="5010249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database </a:t>
            </a:r>
            <a:r>
              <a:rPr lang="en-US" sz="1800" dirty="0"/>
              <a:t>version 12.1.0.2 is going out of </a:t>
            </a:r>
            <a:r>
              <a:rPr lang="en-US" sz="1800" dirty="0" smtClean="0"/>
              <a:t>support</a:t>
            </a:r>
          </a:p>
          <a:p>
            <a:r>
              <a:rPr lang="en-US" sz="1800" dirty="0" smtClean="0"/>
              <a:t>server </a:t>
            </a:r>
            <a:r>
              <a:rPr lang="en-US" sz="1800" dirty="0"/>
              <a:t>hardware needs to be </a:t>
            </a:r>
            <a:r>
              <a:rPr lang="en-US" sz="1800" dirty="0" smtClean="0"/>
              <a:t>replaced</a:t>
            </a:r>
          </a:p>
          <a:p>
            <a:r>
              <a:rPr lang="en-US" sz="1800" dirty="0" smtClean="0"/>
              <a:t>increased </a:t>
            </a:r>
            <a:r>
              <a:rPr lang="en-US" sz="1800" dirty="0"/>
              <a:t>load on </a:t>
            </a:r>
            <a:r>
              <a:rPr lang="en-US" sz="1800" dirty="0" smtClean="0"/>
              <a:t>server</a:t>
            </a:r>
          </a:p>
          <a:p>
            <a:r>
              <a:rPr lang="en-US" sz="1800" dirty="0" smtClean="0"/>
              <a:t>new </a:t>
            </a:r>
            <a:r>
              <a:rPr lang="en-US" sz="1800" dirty="0"/>
              <a:t>requirements of security, </a:t>
            </a:r>
            <a:r>
              <a:rPr lang="en-US" sz="1800" dirty="0" smtClean="0"/>
              <a:t>separation</a:t>
            </a:r>
          </a:p>
          <a:p>
            <a:r>
              <a:rPr lang="en-US" sz="1800" dirty="0" smtClean="0"/>
              <a:t>bringing </a:t>
            </a:r>
            <a:r>
              <a:rPr lang="en-US" sz="1800" dirty="0"/>
              <a:t>the ULA in </a:t>
            </a:r>
            <a:r>
              <a:rPr lang="en-US" sz="1800" dirty="0" smtClean="0"/>
              <a:t>use</a:t>
            </a:r>
          </a:p>
          <a:p>
            <a:r>
              <a:rPr lang="en-US" sz="1800" dirty="0" smtClean="0"/>
              <a:t>prepare </a:t>
            </a:r>
            <a:r>
              <a:rPr lang="en-US" sz="1800" dirty="0"/>
              <a:t>the Oracle database service for future </a:t>
            </a:r>
            <a:r>
              <a:rPr lang="en-US" sz="1800" dirty="0" smtClean="0"/>
              <a:t>requirements</a:t>
            </a:r>
            <a:endParaRPr lang="de-DE" sz="18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Migration </a:t>
            </a:r>
            <a:r>
              <a:rPr lang="de-DE" dirty="0" err="1" smtClean="0"/>
              <a:t>of</a:t>
            </a:r>
            <a:r>
              <a:rPr lang="de-DE" dirty="0" smtClean="0"/>
              <a:t> DESY DB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7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Oracle-User-Meeting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Organisation</a:t>
            </a:r>
          </a:p>
          <a:p>
            <a:r>
              <a:rPr lang="de-DE" sz="1800" dirty="0" smtClean="0"/>
              <a:t>ULA – </a:t>
            </a:r>
            <a:r>
              <a:rPr lang="de-DE" sz="1800" dirty="0" err="1" smtClean="0"/>
              <a:t>Unlimited</a:t>
            </a:r>
            <a:r>
              <a:rPr lang="de-DE" sz="1800" dirty="0" smtClean="0"/>
              <a:t> </a:t>
            </a:r>
            <a:r>
              <a:rPr lang="de-DE" sz="1800" dirty="0" err="1" smtClean="0"/>
              <a:t>License</a:t>
            </a:r>
            <a:r>
              <a:rPr lang="de-DE" sz="1800" dirty="0" smtClean="0"/>
              <a:t> Agreement</a:t>
            </a:r>
          </a:p>
          <a:p>
            <a:r>
              <a:rPr lang="de-DE" sz="1800" dirty="0" smtClean="0"/>
              <a:t>View –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goals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2020….</a:t>
            </a:r>
          </a:p>
          <a:p>
            <a:r>
              <a:rPr lang="de-DE" sz="1800" dirty="0" err="1" smtClean="0"/>
              <a:t>Questionnaire</a:t>
            </a:r>
            <a:endParaRPr lang="de-DE" sz="1800" dirty="0" smtClean="0"/>
          </a:p>
          <a:p>
            <a:r>
              <a:rPr lang="de-DE" sz="1800" dirty="0" smtClean="0"/>
              <a:t>Oracle RAC 19c Migration</a:t>
            </a:r>
          </a:p>
          <a:p>
            <a:r>
              <a:rPr lang="de-DE" sz="1800" dirty="0" err="1" smtClean="0"/>
              <a:t>Informations</a:t>
            </a:r>
            <a:r>
              <a:rPr lang="de-DE" sz="1800" dirty="0" smtClean="0"/>
              <a:t> &amp; Events</a:t>
            </a:r>
          </a:p>
          <a:p>
            <a:pPr lvl="1"/>
            <a:r>
              <a:rPr lang="de-DE" sz="1800" dirty="0" err="1"/>
              <a:t>OAISys</a:t>
            </a:r>
            <a:r>
              <a:rPr lang="de-DE" sz="1800" dirty="0"/>
              <a:t> (internal DESY Tool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Oracle-Service)</a:t>
            </a:r>
          </a:p>
          <a:p>
            <a:pPr lvl="1"/>
            <a:r>
              <a:rPr lang="de-DE" sz="1800" dirty="0" smtClean="0"/>
              <a:t>Websites</a:t>
            </a:r>
          </a:p>
          <a:p>
            <a:pPr lvl="1"/>
            <a:r>
              <a:rPr lang="de-DE" sz="1800" dirty="0" smtClean="0"/>
              <a:t>Events</a:t>
            </a:r>
          </a:p>
          <a:p>
            <a:r>
              <a:rPr lang="de-DE" sz="1800" dirty="0" smtClean="0"/>
              <a:t>APEX 19.2 Migration</a:t>
            </a:r>
          </a:p>
          <a:p>
            <a:r>
              <a:rPr lang="de-DE" sz="1800" dirty="0" smtClean="0"/>
              <a:t>APEX 19.2 Features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b="142"/>
          <a:stretch/>
        </p:blipFill>
        <p:spPr>
          <a:xfrm>
            <a:off x="1868364" y="1080000"/>
            <a:ext cx="9057687" cy="544534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 at DESY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Timeline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7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„alte“ Setup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-107"/>
          <a:stretch/>
        </p:blipFill>
        <p:spPr>
          <a:xfrm>
            <a:off x="2711624" y="764704"/>
            <a:ext cx="5544616" cy="5791910"/>
          </a:xfrm>
        </p:spPr>
      </p:pic>
    </p:spTree>
    <p:extLst>
      <p:ext uri="{BB962C8B-B14F-4D97-AF65-F5344CB8AC3E}">
        <p14:creationId xmlns:p14="http://schemas.microsoft.com/office/powerpoint/2010/main" val="27464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„neue“ Setup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P:\public\apfel\Zeichnung-Application Cluster-IT-210120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 b="-5485"/>
          <a:stretch/>
        </p:blipFill>
        <p:spPr bwMode="auto">
          <a:xfrm>
            <a:off x="3143672" y="1052736"/>
            <a:ext cx="5256584" cy="57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368" y="1268760"/>
            <a:ext cx="11305256" cy="4680519"/>
          </a:xfrm>
        </p:spPr>
        <p:txBody>
          <a:bodyPr/>
          <a:lstStyle/>
          <a:p>
            <a:r>
              <a:rPr lang="en-US" dirty="0" smtClean="0"/>
              <a:t>Database </a:t>
            </a:r>
            <a:r>
              <a:rPr lang="en-US" dirty="0"/>
              <a:t>version: 12.1 -&gt; </a:t>
            </a:r>
            <a:r>
              <a:rPr lang="en-US" dirty="0" smtClean="0"/>
              <a:t>19c</a:t>
            </a:r>
            <a:endParaRPr lang="en-US" dirty="0"/>
          </a:p>
          <a:p>
            <a:r>
              <a:rPr lang="en-US" dirty="0"/>
              <a:t>Database </a:t>
            </a:r>
            <a:r>
              <a:rPr lang="en-US" dirty="0" err="1"/>
              <a:t>characterset</a:t>
            </a:r>
            <a:r>
              <a:rPr lang="en-US" dirty="0"/>
              <a:t>: WE8ISO8859P1 </a:t>
            </a:r>
            <a:r>
              <a:rPr lang="de-DE" dirty="0"/>
              <a:t>→</a:t>
            </a:r>
            <a:r>
              <a:rPr lang="en-US" dirty="0" smtClean="0"/>
              <a:t> </a:t>
            </a:r>
            <a:r>
              <a:rPr lang="en-US" dirty="0"/>
              <a:t>AL32UTF8</a:t>
            </a:r>
          </a:p>
          <a:p>
            <a:r>
              <a:rPr lang="en-US" dirty="0"/>
              <a:t>Database media encryption: non TDE </a:t>
            </a:r>
            <a:r>
              <a:rPr lang="de-DE" dirty="0"/>
              <a:t>→</a:t>
            </a:r>
            <a:r>
              <a:rPr lang="en-US" dirty="0" smtClean="0"/>
              <a:t> </a:t>
            </a:r>
            <a:r>
              <a:rPr lang="en-US" dirty="0"/>
              <a:t>TDE (Transparent Data Encryption)</a:t>
            </a:r>
          </a:p>
          <a:p>
            <a:r>
              <a:rPr lang="en-US" dirty="0"/>
              <a:t>Database operation: Non-CDB </a:t>
            </a:r>
            <a:r>
              <a:rPr lang="de-DE" dirty="0"/>
              <a:t>→</a:t>
            </a:r>
            <a:r>
              <a:rPr lang="en-US" dirty="0" smtClean="0"/>
              <a:t> </a:t>
            </a:r>
            <a:r>
              <a:rPr lang="en-US" dirty="0"/>
              <a:t>CDB/PDB (Multitenant)</a:t>
            </a:r>
          </a:p>
          <a:p>
            <a:r>
              <a:rPr lang="en-US" dirty="0"/>
              <a:t>Database </a:t>
            </a:r>
            <a:r>
              <a:rPr lang="en-US" dirty="0" smtClean="0"/>
              <a:t>options: </a:t>
            </a:r>
            <a:r>
              <a:rPr lang="en-US" dirty="0"/>
              <a:t>cur. state </a:t>
            </a:r>
            <a:r>
              <a:rPr lang="de-DE" dirty="0"/>
              <a:t>→</a:t>
            </a:r>
            <a:r>
              <a:rPr lang="en-US" dirty="0" smtClean="0"/>
              <a:t> </a:t>
            </a:r>
            <a:r>
              <a:rPr lang="en-US" dirty="0"/>
              <a:t>cur. state + Advanced Compression, in Memory, Multitenant, Advanced Analytics</a:t>
            </a:r>
          </a:p>
          <a:p>
            <a:r>
              <a:rPr lang="en-US" dirty="0"/>
              <a:t>Client version: 12.1 </a:t>
            </a:r>
            <a:r>
              <a:rPr lang="de-DE" dirty="0"/>
              <a:t>→</a:t>
            </a:r>
            <a:r>
              <a:rPr lang="en-US" dirty="0" smtClean="0"/>
              <a:t> 19c</a:t>
            </a:r>
            <a:endParaRPr lang="en-US" dirty="0"/>
          </a:p>
          <a:p>
            <a:r>
              <a:rPr lang="en-US" dirty="0"/>
              <a:t>No support for client version: &lt; 12.1 </a:t>
            </a:r>
          </a:p>
          <a:p>
            <a:r>
              <a:rPr lang="en-US" dirty="0"/>
              <a:t>Same changes will be follow for other databases: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BPM</a:t>
            </a:r>
            <a:r>
              <a:rPr lang="en-US" dirty="0"/>
              <a:t>, EDM, GIS, IAM</a:t>
            </a:r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will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DESY DB?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7032104" y="4077072"/>
            <a:ext cx="5832648" cy="2129929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Remains</a:t>
            </a:r>
            <a:r>
              <a:rPr lang="de-DE" b="1" dirty="0" smtClean="0"/>
              <a:t> </a:t>
            </a:r>
            <a:r>
              <a:rPr lang="de-DE" b="1" dirty="0" err="1" smtClean="0"/>
              <a:t>unchanged</a:t>
            </a:r>
            <a:r>
              <a:rPr lang="de-DE" b="1" dirty="0" smtClean="0"/>
              <a:t>:</a:t>
            </a:r>
            <a:endParaRPr lang="de-DE" b="1" dirty="0"/>
          </a:p>
          <a:p>
            <a:r>
              <a:rPr lang="en-US" dirty="0" smtClean="0"/>
              <a:t>DNS </a:t>
            </a:r>
            <a:r>
              <a:rPr lang="en-US" dirty="0"/>
              <a:t>names in </a:t>
            </a:r>
            <a:r>
              <a:rPr lang="en-US" dirty="0" err="1"/>
              <a:t>Sql</a:t>
            </a:r>
            <a:r>
              <a:rPr lang="en-US" dirty="0"/>
              <a:t>*Net files</a:t>
            </a:r>
          </a:p>
          <a:p>
            <a:r>
              <a:rPr lang="en-US" dirty="0"/>
              <a:t>Client </a:t>
            </a:r>
            <a:r>
              <a:rPr lang="en-US" dirty="0" err="1"/>
              <a:t>Sql</a:t>
            </a:r>
            <a:r>
              <a:rPr lang="en-US" dirty="0"/>
              <a:t>*Net configuration: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tnsnames.ora</a:t>
            </a:r>
            <a:r>
              <a:rPr lang="en-US" b="1" dirty="0"/>
              <a:t>, </a:t>
            </a:r>
            <a:r>
              <a:rPr lang="en-US" b="1" dirty="0" err="1"/>
              <a:t>sqlnet.ora</a:t>
            </a:r>
            <a:endParaRPr lang="en-US" b="1" dirty="0"/>
          </a:p>
          <a:p>
            <a:r>
              <a:rPr lang="en-US" dirty="0"/>
              <a:t>APEX version and web access path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Character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368" y="1268761"/>
            <a:ext cx="5616575" cy="3915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WE8ISO8859P1  </a:t>
            </a:r>
            <a:r>
              <a:rPr lang="de-DE" dirty="0" smtClean="0"/>
              <a:t>→  </a:t>
            </a:r>
            <a:r>
              <a:rPr lang="en-US" b="1" dirty="0" smtClean="0"/>
              <a:t>AL32UTF8</a:t>
            </a:r>
          </a:p>
          <a:p>
            <a:pPr marL="0" indent="0">
              <a:buNone/>
            </a:pPr>
            <a:r>
              <a:rPr lang="en-US" dirty="0" smtClean="0"/>
              <a:t>!!! client </a:t>
            </a:r>
            <a:r>
              <a:rPr lang="en-US" dirty="0"/>
              <a:t>machine coding </a:t>
            </a:r>
            <a:r>
              <a:rPr lang="en-US" dirty="0" smtClean="0"/>
              <a:t>matters !!!</a:t>
            </a:r>
          </a:p>
          <a:p>
            <a:r>
              <a:rPr lang="en-US" dirty="0" smtClean="0"/>
              <a:t>Check </a:t>
            </a:r>
            <a:r>
              <a:rPr lang="en-US" dirty="0"/>
              <a:t>Oracle client NLS_LANG parameter </a:t>
            </a:r>
            <a:r>
              <a:rPr lang="en-US" dirty="0" smtClean="0"/>
              <a:t>setting</a:t>
            </a:r>
          </a:p>
          <a:p>
            <a:r>
              <a:rPr lang="en-US" dirty="0" smtClean="0"/>
              <a:t>Check </a:t>
            </a:r>
            <a:r>
              <a:rPr lang="en-US" dirty="0"/>
              <a:t>client machine </a:t>
            </a:r>
            <a:r>
              <a:rPr lang="en-US" dirty="0" smtClean="0"/>
              <a:t>coding</a:t>
            </a:r>
          </a:p>
          <a:p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Windows see: </a:t>
            </a:r>
            <a:r>
              <a:rPr lang="en-US" dirty="0" err="1" smtClean="0"/>
              <a:t>CodePage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Linux see: </a:t>
            </a:r>
            <a:r>
              <a:rPr lang="en-US" dirty="0" err="1"/>
              <a:t>env</a:t>
            </a:r>
            <a:r>
              <a:rPr lang="en-US" dirty="0"/>
              <a:t> setting (LANG/LC_CTYPE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Character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in DESY DB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6162740" y="260648"/>
            <a:ext cx="5616574" cy="492335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Steps to check correct Oracle client setup</a:t>
            </a:r>
          </a:p>
          <a:p>
            <a:pPr>
              <a:buFont typeface="+mj-lt"/>
              <a:buAutoNum type="arabicPeriod"/>
            </a:pPr>
            <a:r>
              <a:rPr lang="en-US" dirty="0"/>
              <a:t>in SQL Plus: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'ä ü ö' from dual;</a:t>
            </a:r>
          </a:p>
          <a:p>
            <a:pPr>
              <a:buFont typeface="+mj-lt"/>
              <a:buAutoNum type="arabicPeriod"/>
            </a:pPr>
            <a:r>
              <a:rPr lang="en-US" dirty="0"/>
              <a:t>in SQL Plus: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(text varchar2(100) 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(text) values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sqlplus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ä ü ö');</a:t>
            </a:r>
          </a:p>
          <a:p>
            <a:pPr>
              <a:buFont typeface="+mj-lt"/>
              <a:buAutoNum type="arabicPeriod"/>
            </a:pPr>
            <a:r>
              <a:rPr lang="en-US" dirty="0"/>
              <a:t>in SQL Plus: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text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dirty="0"/>
              <a:t>in SQL Developer: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(text)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values 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sqldeveloper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ä ü ö');</a:t>
            </a:r>
          </a:p>
          <a:p>
            <a:pPr>
              <a:buFont typeface="+mj-lt"/>
              <a:buAutoNum type="arabicPeriod"/>
            </a:pPr>
            <a:r>
              <a:rPr lang="en-US" dirty="0"/>
              <a:t>in SQL Developer: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text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dirty="0"/>
              <a:t>in SQL Plus: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text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7" name="Textplatzhalter 7"/>
          <p:cNvSpPr txBox="1">
            <a:spLocks/>
          </p:cNvSpPr>
          <p:nvPr/>
        </p:nvSpPr>
        <p:spPr>
          <a:xfrm>
            <a:off x="560388" y="5229200"/>
            <a:ext cx="5616575" cy="1339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" name="Rechteck 4"/>
          <p:cNvSpPr/>
          <p:nvPr/>
        </p:nvSpPr>
        <p:spPr>
          <a:xfrm>
            <a:off x="354626" y="4049078"/>
            <a:ext cx="5668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Special cases</a:t>
            </a:r>
            <a:r>
              <a:rPr lang="en-US" dirty="0"/>
              <a:t>: </a:t>
            </a:r>
            <a:r>
              <a:rPr lang="en-US" dirty="0" smtClean="0"/>
              <a:t>NLS_LANG </a:t>
            </a:r>
            <a:r>
              <a:rPr lang="en-US" dirty="0"/>
              <a:t>parameter can be different to OS setting for utilities/</a:t>
            </a:r>
            <a:r>
              <a:rPr lang="en-US" dirty="0" err="1"/>
              <a:t>programs!sqlloader</a:t>
            </a:r>
            <a:r>
              <a:rPr lang="en-US" dirty="0"/>
              <a:t>, apache/</a:t>
            </a:r>
            <a:r>
              <a:rPr lang="en-US" dirty="0" err="1"/>
              <a:t>httpd</a:t>
            </a:r>
            <a:r>
              <a:rPr lang="en-US" dirty="0"/>
              <a:t>, java, python, </a:t>
            </a:r>
            <a:r>
              <a:rPr lang="en-US" dirty="0" err="1"/>
              <a:t>perl</a:t>
            </a:r>
            <a:r>
              <a:rPr lang="en-US" dirty="0"/>
              <a:t>, ...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6" y="5157192"/>
            <a:ext cx="11539352" cy="12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 b="17280"/>
          <a:stretch/>
        </p:blipFill>
        <p:spPr>
          <a:xfrm>
            <a:off x="407368" y="836712"/>
            <a:ext cx="10729192" cy="551248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Client Connection </a:t>
            </a:r>
            <a:r>
              <a:rPr lang="de-DE" dirty="0" err="1" smtClean="0"/>
              <a:t>to</a:t>
            </a:r>
            <a:r>
              <a:rPr lang="de-DE" dirty="0" smtClean="0"/>
              <a:t> an Oracle RAC (19c)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7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5002592" y="1124744"/>
            <a:ext cx="7142080" cy="504056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Important </a:t>
            </a:r>
            <a:r>
              <a:rPr lang="en-US" dirty="0"/>
              <a:t>SQL*Net file content</a:t>
            </a:r>
            <a:r>
              <a:rPr lang="en-US" dirty="0" smtClean="0"/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 smtClean="0"/>
              <a:t>tnsnames.ora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# </a:t>
            </a:r>
            <a:r>
              <a:rPr lang="en-US" dirty="0"/>
              <a:t>connect to DB service on DESY DB</a:t>
            </a:r>
            <a:r>
              <a:rPr lang="en-US" dirty="0" smtClean="0"/>
              <a:t>: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endParaRPr lang="en-US" sz="1300" i="1" dirty="0" smtClean="0">
              <a:solidFill>
                <a:prstClr val="black"/>
              </a:solidFill>
            </a:endParaRP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desy_db.desy.de </a:t>
            </a: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(DESCRIPTION =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(ADDRESS_LIST =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(ADDRESS = (PROTOCOL = TCP)(HOST = dbsrv01.desy.de)(PORT = 1521))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(ADDRESS = (PROTOCOL = TCP)(HOST = dbsrv02.desy.de)(PORT = 1521))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(ADDRESS = (PROTOCOL = TCP)(HOST = dbsrv03.desy.de)(PORT = 1521))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(LOAD_BALANCE = yes)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(CONNECT_DATA =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(SERVER = DEDICATED)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(SERVICE_NAME = desy_db.desy.de)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(FAILOVER_MODE =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(TYPE = NONE)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(METHOD = BASIC)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(RETRIES = 180)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(DELAY = 5)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</a:p>
          <a:p>
            <a:pPr marL="266700" lvl="1" indent="0" defTabSz="45720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3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err="1"/>
              <a:t>Sql</a:t>
            </a:r>
            <a:r>
              <a:rPr lang="en-US" dirty="0"/>
              <a:t>*Net files at DESY</a:t>
            </a:r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>
          <a:xfrm>
            <a:off x="503065" y="1340768"/>
            <a:ext cx="4464446" cy="2160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Distributed:</a:t>
            </a:r>
          </a:p>
          <a:p>
            <a:r>
              <a:rPr lang="en-US" dirty="0" smtClean="0"/>
              <a:t>on </a:t>
            </a:r>
            <a:r>
              <a:rPr lang="en-US" dirty="0"/>
              <a:t>Windows by </a:t>
            </a:r>
            <a:r>
              <a:rPr lang="en-US" dirty="0" smtClean="0"/>
              <a:t>DSM</a:t>
            </a:r>
          </a:p>
          <a:p>
            <a:r>
              <a:rPr lang="en-US" dirty="0" smtClean="0"/>
              <a:t>on Linux </a:t>
            </a:r>
            <a:r>
              <a:rPr lang="en-US" dirty="0"/>
              <a:t>by </a:t>
            </a:r>
            <a:r>
              <a:rPr lang="en-US" dirty="0" smtClean="0"/>
              <a:t>puppet/AFS</a:t>
            </a:r>
          </a:p>
          <a:p>
            <a:r>
              <a:rPr lang="en-US" dirty="0" smtClean="0"/>
              <a:t>on </a:t>
            </a:r>
            <a:r>
              <a:rPr lang="en-US" dirty="0"/>
              <a:t>sync and share in folder </a:t>
            </a:r>
            <a:r>
              <a:rPr lang="en-US" dirty="0" smtClean="0"/>
              <a:t>oracle-software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23002" y="3861048"/>
            <a:ext cx="50249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sqlnet.ora</a:t>
            </a:r>
            <a:r>
              <a:rPr lang="en-US" dirty="0"/>
              <a:t>:</a:t>
            </a:r>
          </a:p>
          <a:p>
            <a:r>
              <a:rPr lang="en-US" dirty="0"/>
              <a:t># parameter for secure data </a:t>
            </a:r>
            <a:r>
              <a:rPr lang="en-US" dirty="0" smtClean="0"/>
              <a:t>transfer</a:t>
            </a:r>
          </a:p>
          <a:p>
            <a:endParaRPr lang="en-US" sz="1300" dirty="0"/>
          </a:p>
          <a:p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SQLNET.ENCRYPTION_CLIENT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ACCEPTED</a:t>
            </a:r>
          </a:p>
          <a:p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SQLNET.CRYPTO_CHECKSUM_CLIENT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= ACCEPTED</a:t>
            </a:r>
          </a:p>
        </p:txBody>
      </p:sp>
    </p:spTree>
    <p:extLst>
      <p:ext uri="{BB962C8B-B14F-4D97-AF65-F5344CB8AC3E}">
        <p14:creationId xmlns:p14="http://schemas.microsoft.com/office/powerpoint/2010/main" val="31358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Schedule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19505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Affected </a:t>
            </a:r>
            <a:r>
              <a:rPr lang="en-US" dirty="0"/>
              <a:t>database services: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desy_db</a:t>
            </a:r>
            <a:r>
              <a:rPr lang="en-US" dirty="0"/>
              <a:t>, </a:t>
            </a:r>
            <a:r>
              <a:rPr lang="en-US" dirty="0" err="1"/>
              <a:t>gisfms_db</a:t>
            </a:r>
            <a:r>
              <a:rPr lang="en-US" dirty="0"/>
              <a:t>, h1_db, </a:t>
            </a:r>
            <a:r>
              <a:rPr lang="en-US" dirty="0" err="1"/>
              <a:t>xfel_db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Amount of affected users in DESY registry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(</a:t>
            </a:r>
            <a:r>
              <a:rPr lang="en-US" dirty="0"/>
              <a:t>resource Oracle): 740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Schedule of migration DESY DB in 2020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Post migration tasks for DESY DB by IT in 2020: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extension </a:t>
            </a:r>
            <a:r>
              <a:rPr lang="en-US" dirty="0"/>
              <a:t>of HA (High </a:t>
            </a:r>
            <a:r>
              <a:rPr lang="en-US" dirty="0" err="1"/>
              <a:t>Availibity</a:t>
            </a:r>
            <a:r>
              <a:rPr lang="en-US" dirty="0"/>
              <a:t>) concept by Data Guard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distribution </a:t>
            </a:r>
            <a:r>
              <a:rPr lang="en-US" dirty="0"/>
              <a:t>of new </a:t>
            </a:r>
            <a:r>
              <a:rPr lang="en-US" dirty="0" err="1"/>
              <a:t>tnsnames.ora</a:t>
            </a:r>
            <a:r>
              <a:rPr lang="en-US" dirty="0"/>
              <a:t>, </a:t>
            </a:r>
            <a:r>
              <a:rPr lang="en-US" dirty="0" err="1"/>
              <a:t>sqlnet.ora</a:t>
            </a:r>
            <a:r>
              <a:rPr lang="en-US" dirty="0"/>
              <a:t> files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migration </a:t>
            </a:r>
            <a:r>
              <a:rPr lang="en-US" dirty="0"/>
              <a:t>other DB service will be scheduled </a:t>
            </a:r>
            <a:r>
              <a:rPr lang="en-US" dirty="0" smtClean="0"/>
              <a:t>individually: </a:t>
            </a:r>
            <a:r>
              <a:rPr lang="en-US" dirty="0" err="1" smtClean="0"/>
              <a:t>bpm_db</a:t>
            </a:r>
            <a:r>
              <a:rPr lang="en-US" dirty="0"/>
              <a:t>, </a:t>
            </a:r>
            <a:r>
              <a:rPr lang="en-US" dirty="0" err="1" smtClean="0"/>
              <a:t>dms</a:t>
            </a:r>
            <a:r>
              <a:rPr lang="en-US" dirty="0" smtClean="0"/>
              <a:t>_*_</a:t>
            </a:r>
            <a:r>
              <a:rPr lang="en-US" dirty="0" err="1" smtClean="0"/>
              <a:t>db</a:t>
            </a:r>
            <a:r>
              <a:rPr lang="en-US" dirty="0" smtClean="0"/>
              <a:t>, </a:t>
            </a:r>
            <a:r>
              <a:rPr lang="en-US" dirty="0" err="1" smtClean="0"/>
              <a:t>edm_db</a:t>
            </a:r>
            <a:r>
              <a:rPr lang="en-US" dirty="0"/>
              <a:t>, </a:t>
            </a:r>
            <a:r>
              <a:rPr lang="en-US" dirty="0" err="1"/>
              <a:t>gis_db</a:t>
            </a:r>
            <a:r>
              <a:rPr lang="en-US" dirty="0"/>
              <a:t>, </a:t>
            </a:r>
            <a:r>
              <a:rPr lang="en-US" dirty="0" err="1"/>
              <a:t>gpm_db</a:t>
            </a:r>
            <a:r>
              <a:rPr lang="en-US" dirty="0"/>
              <a:t>, </a:t>
            </a:r>
            <a:r>
              <a:rPr lang="en-US" dirty="0" err="1"/>
              <a:t>iam_db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wbt_db</a:t>
            </a:r>
            <a:r>
              <a:rPr lang="en-US" dirty="0" smtClean="0"/>
              <a:t> and more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7873"/>
              </p:ext>
            </p:extLst>
          </p:nvPr>
        </p:nvGraphicFramePr>
        <p:xfrm>
          <a:off x="407368" y="3933056"/>
          <a:ext cx="432048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test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migration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february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march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user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test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period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march</a:t>
                      </a:r>
                      <a:r>
                        <a:rPr lang="de-DE" baseline="0" dirty="0" smtClean="0"/>
                        <a:t> – </a:t>
                      </a:r>
                      <a:r>
                        <a:rPr lang="de-DE" baseline="0" dirty="0" err="1" smtClean="0"/>
                        <a:t>april</a:t>
                      </a:r>
                      <a:endParaRPr lang="de-DE" dirty="0"/>
                    </a:p>
                  </a:txBody>
                  <a:tcP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final </a:t>
                      </a:r>
                      <a:r>
                        <a:rPr lang="de-DE" dirty="0" err="1" smtClean="0"/>
                        <a:t>migration</a:t>
                      </a:r>
                      <a:r>
                        <a:rPr lang="de-DE" dirty="0" smtClean="0"/>
                        <a:t>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may</a:t>
                      </a:r>
                      <a:r>
                        <a:rPr lang="de-DE" dirty="0" smtClean="0"/>
                        <a:t> – </a:t>
                      </a:r>
                      <a:r>
                        <a:rPr lang="de-DE" dirty="0" err="1" smtClean="0"/>
                        <a:t>june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1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User Tasks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79376" y="1268760"/>
            <a:ext cx="5472608" cy="4248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 advance: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 smtClean="0"/>
              <a:t>de-register </a:t>
            </a:r>
            <a:r>
              <a:rPr lang="en-US" dirty="0"/>
              <a:t>unused </a:t>
            </a:r>
            <a:r>
              <a:rPr lang="en-US" dirty="0" smtClean="0"/>
              <a:t>accounts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bring </a:t>
            </a:r>
            <a:r>
              <a:rPr lang="en-US" dirty="0"/>
              <a:t>invalid objects (Indexes, Function, P</a:t>
            </a:r>
            <a:r>
              <a:rPr lang="en-US" dirty="0" smtClean="0"/>
              <a:t>rocedures) </a:t>
            </a:r>
            <a:r>
              <a:rPr lang="en-US" dirty="0"/>
              <a:t>in </a:t>
            </a:r>
            <a:r>
              <a:rPr lang="en-US" dirty="0" smtClean="0"/>
              <a:t>valid state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bring </a:t>
            </a:r>
            <a:r>
              <a:rPr lang="en-US" dirty="0"/>
              <a:t>Oracle client on version </a:t>
            </a:r>
            <a:r>
              <a:rPr lang="en-US" dirty="0" smtClean="0"/>
              <a:t>19c: </a:t>
            </a:r>
            <a:r>
              <a:rPr lang="en-US" dirty="0"/>
              <a:t>full/instant, </a:t>
            </a:r>
            <a:r>
              <a:rPr lang="en-US" dirty="0" err="1"/>
              <a:t>jdbc</a:t>
            </a:r>
            <a:r>
              <a:rPr lang="en-US" dirty="0"/>
              <a:t>, </a:t>
            </a:r>
            <a:r>
              <a:rPr lang="en-US" dirty="0" err="1" smtClean="0"/>
              <a:t>odbc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SQL*Net settings: </a:t>
            </a:r>
            <a:r>
              <a:rPr lang="en-US" dirty="0" err="1"/>
              <a:t>tnsnames.ora</a:t>
            </a:r>
            <a:r>
              <a:rPr lang="en-US" dirty="0"/>
              <a:t>, </a:t>
            </a:r>
            <a:r>
              <a:rPr lang="en-US" dirty="0" err="1"/>
              <a:t>sqlnet.ora</a:t>
            </a:r>
            <a:r>
              <a:rPr lang="en-US" dirty="0"/>
              <a:t>, </a:t>
            </a:r>
            <a:r>
              <a:rPr lang="en-US" dirty="0" err="1"/>
              <a:t>jdbc</a:t>
            </a:r>
            <a:r>
              <a:rPr lang="en-US" dirty="0"/>
              <a:t> connect </a:t>
            </a:r>
            <a:r>
              <a:rPr lang="en-US" dirty="0" smtClean="0"/>
              <a:t>string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NLS_LANG settings on client </a:t>
            </a:r>
            <a:r>
              <a:rPr lang="en-US" dirty="0" smtClean="0"/>
              <a:t>machine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register </a:t>
            </a:r>
            <a:r>
              <a:rPr lang="en-US" dirty="0"/>
              <a:t>Oracle account and </a:t>
            </a:r>
            <a:r>
              <a:rPr lang="en-US" dirty="0" smtClean="0"/>
              <a:t>applications </a:t>
            </a:r>
            <a:r>
              <a:rPr lang="en-US" dirty="0"/>
              <a:t>in OAISYS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each </a:t>
            </a:r>
            <a:r>
              <a:rPr lang="en-US" dirty="0"/>
              <a:t>user </a:t>
            </a:r>
            <a:r>
              <a:rPr lang="en-US" dirty="0" smtClean="0"/>
              <a:t>has to </a:t>
            </a:r>
            <a:r>
              <a:rPr lang="en-US" dirty="0"/>
              <a:t>do in the migration </a:t>
            </a:r>
            <a:r>
              <a:rPr lang="en-US" dirty="0" smtClean="0"/>
              <a:t>process: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6240016" y="1196752"/>
            <a:ext cx="5832648" cy="38947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On test database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data on test </a:t>
            </a:r>
            <a:r>
              <a:rPr lang="en-US" dirty="0" smtClean="0"/>
              <a:t>database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application, </a:t>
            </a:r>
            <a:r>
              <a:rPr lang="en-US" dirty="0" smtClean="0"/>
              <a:t>PL/SQL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result of </a:t>
            </a:r>
            <a:r>
              <a:rPr lang="en-US" dirty="0" smtClean="0"/>
              <a:t>SQL statements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performance of </a:t>
            </a:r>
            <a:r>
              <a:rPr lang="en-US" dirty="0" smtClean="0"/>
              <a:t>statements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email </a:t>
            </a:r>
            <a:r>
              <a:rPr lang="en-US" dirty="0"/>
              <a:t>feedback of test results </a:t>
            </a:r>
            <a:r>
              <a:rPr lang="en-US" dirty="0" smtClean="0"/>
              <a:t>to: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oracle.service@desy.de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follow </a:t>
            </a:r>
            <a:r>
              <a:rPr lang="en-US" dirty="0"/>
              <a:t>test </a:t>
            </a:r>
            <a:r>
              <a:rPr lang="en-US" dirty="0" smtClean="0"/>
              <a:t>instructions which will be </a:t>
            </a:r>
            <a:r>
              <a:rPr lang="en-US" dirty="0"/>
              <a:t>send to mailing </a:t>
            </a:r>
            <a:r>
              <a:rPr lang="en-US" dirty="0" smtClean="0"/>
              <a:t>list: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oracle-user@desy.de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909253" y="4888733"/>
            <a:ext cx="51805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For </a:t>
            </a:r>
            <a:r>
              <a:rPr lang="en-US" b="1" dirty="0" smtClean="0"/>
              <a:t>migration:</a:t>
            </a:r>
            <a:br>
              <a:rPr lang="en-US" b="1" dirty="0" smtClean="0"/>
            </a:br>
            <a:r>
              <a:rPr lang="en-US" dirty="0" smtClean="0"/>
              <a:t>restart </a:t>
            </a:r>
            <a:r>
              <a:rPr lang="en-US" dirty="0"/>
              <a:t>your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no </a:t>
            </a:r>
            <a:r>
              <a:rPr lang="en-US" dirty="0"/>
              <a:t>action is needed on user's Oracle client side on central </a:t>
            </a:r>
            <a:r>
              <a:rPr lang="en-US" dirty="0" smtClean="0"/>
              <a:t>maintained machines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1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Informations</a:t>
            </a:r>
            <a:r>
              <a:rPr lang="de-DE" dirty="0" smtClean="0"/>
              <a:t> &amp; Events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Organisation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How </a:t>
            </a:r>
            <a:r>
              <a:rPr lang="en-US" b="0" dirty="0"/>
              <a:t>are we positioned?</a:t>
            </a:r>
          </a:p>
        </p:txBody>
      </p:sp>
    </p:spTree>
    <p:extLst>
      <p:ext uri="{BB962C8B-B14F-4D97-AF65-F5344CB8AC3E}">
        <p14:creationId xmlns:p14="http://schemas.microsoft.com/office/powerpoint/2010/main" val="22036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OAI-</a:t>
            </a:r>
            <a:r>
              <a:rPr lang="de-DE" dirty="0" err="1" smtClean="0"/>
              <a:t>Sys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https://ias.desy.de/pls/apex/f?p=OAISYS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281727"/>
            <a:ext cx="4680520" cy="26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988840"/>
            <a:ext cx="7440947" cy="41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776307" y="14847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 smtClean="0"/>
              <a:t>Our</a:t>
            </a:r>
            <a:r>
              <a:rPr lang="de-DE" dirty="0" smtClean="0"/>
              <a:t> internal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99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Account Information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Session, </a:t>
            </a:r>
            <a:r>
              <a:rPr lang="de-DE" dirty="0" err="1" smtClean="0"/>
              <a:t>Quota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Attributes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40768"/>
            <a:ext cx="5616575" cy="33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00" y="1844824"/>
            <a:ext cx="6192011" cy="257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725144"/>
            <a:ext cx="6079802" cy="16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Register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registering your application helps </a:t>
            </a:r>
            <a:r>
              <a:rPr lang="en-US" sz="2000" dirty="0" smtClean="0"/>
              <a:t>us </a:t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maintenance </a:t>
            </a:r>
            <a:r>
              <a:rPr lang="en-US" sz="2000" dirty="0" smtClean="0"/>
              <a:t>announcements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will expand this application,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e.g</a:t>
            </a:r>
            <a:r>
              <a:rPr lang="en-US" sz="2000" dirty="0"/>
              <a:t>. to manage </a:t>
            </a:r>
            <a:r>
              <a:rPr lang="en-US" sz="2000" dirty="0" smtClean="0"/>
              <a:t>outside activations </a:t>
            </a:r>
            <a:br>
              <a:rPr lang="en-US" sz="2000" dirty="0" smtClean="0"/>
            </a:br>
            <a:r>
              <a:rPr lang="en-US" sz="2000" dirty="0" smtClean="0"/>
              <a:t>of applications</a:t>
            </a:r>
          </a:p>
          <a:p>
            <a:r>
              <a:rPr lang="en-US" sz="2000" dirty="0" smtClean="0"/>
              <a:t>Please send feature requests to:</a:t>
            </a:r>
          </a:p>
          <a:p>
            <a:pPr lvl="1"/>
            <a:r>
              <a:rPr lang="en-US" sz="2000" dirty="0" smtClean="0">
                <a:hlinkClick r:id="rId2"/>
              </a:rPr>
              <a:t>oracle.service@desy.de</a:t>
            </a:r>
            <a:r>
              <a:rPr lang="en-US" sz="2000" dirty="0" smtClean="0"/>
              <a:t> or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apex-application.service@desy.de</a:t>
            </a:r>
            <a:endParaRPr lang="en-US" sz="2000" dirty="0"/>
          </a:p>
          <a:p>
            <a:endParaRPr lang="en-US" sz="2000" dirty="0" smtClean="0"/>
          </a:p>
          <a:p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52" y="1916832"/>
            <a:ext cx="70452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APEX Connect 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: </a:t>
            </a:r>
            <a:r>
              <a:rPr lang="de-DE" dirty="0"/>
              <a:t>https://programm.doag.org/apex/2020/#/schedule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9" y="1268760"/>
            <a:ext cx="11090057" cy="496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 rot="1326688">
            <a:off x="8133844" y="2283357"/>
            <a:ext cx="344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Early </a:t>
            </a:r>
            <a:r>
              <a:rPr lang="de-DE" sz="1600" dirty="0" err="1">
                <a:solidFill>
                  <a:schemeClr val="bg1"/>
                </a:solidFill>
              </a:rPr>
              <a:t>bird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discount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until</a:t>
            </a:r>
            <a:r>
              <a:rPr lang="de-DE" sz="1600" dirty="0" smtClean="0">
                <a:solidFill>
                  <a:schemeClr val="bg1"/>
                </a:solidFill>
              </a:rPr>
              <a:t> 25.03.2020!</a:t>
            </a:r>
          </a:p>
        </p:txBody>
      </p:sp>
    </p:spTree>
    <p:extLst>
      <p:ext uri="{BB962C8B-B14F-4D97-AF65-F5344CB8AC3E}">
        <p14:creationId xmlns:p14="http://schemas.microsoft.com/office/powerpoint/2010/main" val="11283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DOAG 2020 Database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Progam</a:t>
            </a:r>
            <a:r>
              <a:rPr lang="de-DE" dirty="0" smtClean="0"/>
              <a:t>: not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yet</a:t>
            </a:r>
            <a:r>
              <a:rPr lang="de-DE" dirty="0" smtClean="0"/>
              <a:t>,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/>
              <a:t>https://datenbank.doag.org/de/home/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0808"/>
            <a:ext cx="10742755" cy="34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376024" cy="451098"/>
          </a:xfrm>
        </p:spPr>
        <p:txBody>
          <a:bodyPr/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: it.desy.de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1406427"/>
            <a:ext cx="5039940" cy="501024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 part of the renewals in the </a:t>
            </a:r>
            <a:br>
              <a:rPr lang="en-US" sz="2000" dirty="0"/>
            </a:br>
            <a:r>
              <a:rPr lang="en-US" sz="2000" dirty="0" smtClean="0"/>
              <a:t>Oracle </a:t>
            </a:r>
            <a:r>
              <a:rPr lang="en-US" sz="2000" dirty="0"/>
              <a:t>environment, we have updated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our </a:t>
            </a:r>
            <a:r>
              <a:rPr lang="en-US" sz="2000" dirty="0"/>
              <a:t>website </a:t>
            </a:r>
            <a:r>
              <a:rPr lang="en-US" sz="2000" dirty="0" smtClean="0"/>
              <a:t>see: </a:t>
            </a:r>
            <a:br>
              <a:rPr lang="en-US" sz="2000" dirty="0" smtClean="0"/>
            </a:br>
            <a:r>
              <a:rPr lang="en-US" sz="2000" dirty="0" smtClean="0"/>
              <a:t>https</a:t>
            </a:r>
            <a:r>
              <a:rPr lang="en-US" sz="2000" dirty="0"/>
              <a:t>://it.desy.de/dienste/datenbanken</a:t>
            </a:r>
            <a:r>
              <a:rPr lang="en-US" sz="2000" dirty="0" smtClean="0"/>
              <a:t>/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Please take a look around to report to oracle.service@desy.de if you miss any information there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Currently only in </a:t>
            </a:r>
            <a:r>
              <a:rPr lang="en-US" sz="2000" dirty="0" err="1" smtClean="0"/>
              <a:t>german</a:t>
            </a:r>
            <a:r>
              <a:rPr lang="en-US" sz="2000" dirty="0" smtClean="0"/>
              <a:t> (sorry)</a:t>
            </a:r>
          </a:p>
          <a:p>
            <a:pPr marL="0" indent="0">
              <a:buNone/>
            </a:pPr>
            <a:r>
              <a:rPr lang="en-US" sz="2000" dirty="0" smtClean="0"/>
              <a:t>An English version will follow.</a:t>
            </a:r>
            <a:endParaRPr lang="en-US" sz="2000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84" y="1268760"/>
            <a:ext cx="6624736" cy="503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Link-List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1406427"/>
            <a:ext cx="11376644" cy="5010249"/>
          </a:xfrm>
        </p:spPr>
        <p:txBody>
          <a:bodyPr/>
          <a:lstStyle/>
          <a:p>
            <a:r>
              <a:rPr lang="de-DE" dirty="0" smtClean="0"/>
              <a:t>OAI-</a:t>
            </a:r>
            <a:r>
              <a:rPr lang="de-DE" dirty="0" err="1" smtClean="0"/>
              <a:t>Sys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ias.desy.de/pls/apex/f?p=OAISYS</a:t>
            </a:r>
            <a:endParaRPr lang="de-DE" dirty="0"/>
          </a:p>
          <a:p>
            <a:r>
              <a:rPr lang="de-DE" dirty="0" smtClean="0"/>
              <a:t>Oracle Forms Statement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(</a:t>
            </a:r>
            <a:r>
              <a:rPr lang="de-DE" dirty="0" err="1" smtClean="0"/>
              <a:t>October</a:t>
            </a:r>
            <a:r>
              <a:rPr lang="de-DE" dirty="0"/>
              <a:t> 2019)</a:t>
            </a:r>
            <a:br>
              <a:rPr lang="de-DE" dirty="0"/>
            </a:b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www.oracle.com/a/tech/docs/oracleformssod.pdf</a:t>
            </a:r>
            <a:endParaRPr lang="de-DE" dirty="0" smtClean="0"/>
          </a:p>
          <a:p>
            <a:r>
              <a:rPr lang="de-DE" dirty="0" smtClean="0"/>
              <a:t>Oracle Reports Statement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(April 2019)</a:t>
            </a:r>
            <a:br>
              <a:rPr lang="de-DE" dirty="0" smtClean="0"/>
            </a:br>
            <a:r>
              <a:rPr lang="de-DE" dirty="0" smtClean="0">
                <a:hlinkClick r:id="rId4"/>
              </a:rPr>
              <a:t>https</a:t>
            </a:r>
            <a:r>
              <a:rPr lang="de-DE" dirty="0">
                <a:hlinkClick r:id="rId4"/>
              </a:rPr>
              <a:t>://</a:t>
            </a:r>
            <a:r>
              <a:rPr lang="de-DE" dirty="0" smtClean="0">
                <a:hlinkClick r:id="rId4"/>
              </a:rPr>
              <a:t>www.oracle.com/technetwork/middleware/reports/downloads/oracle-reports-sod-3236098.pdf</a:t>
            </a:r>
            <a:endParaRPr lang="de-DE" dirty="0" smtClean="0"/>
          </a:p>
          <a:p>
            <a:r>
              <a:rPr lang="de-DE" dirty="0" smtClean="0"/>
              <a:t>Oracle APEX Statement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5"/>
              </a:rPr>
              <a:t>https://apex.oracle.com/en/learn/resources/sod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APEX Migration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4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APEX 19.2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8" y="1406427"/>
            <a:ext cx="11376644" cy="5010249"/>
          </a:xfrm>
        </p:spPr>
        <p:txBody>
          <a:bodyPr/>
          <a:lstStyle/>
          <a:p>
            <a:r>
              <a:rPr lang="en-US" sz="1800" dirty="0"/>
              <a:t>APEX 19.2 has been available to you since January 14th, </a:t>
            </a:r>
            <a:r>
              <a:rPr lang="en-US" sz="1800" dirty="0" smtClean="0"/>
              <a:t>2020</a:t>
            </a:r>
          </a:p>
          <a:p>
            <a:r>
              <a:rPr lang="en-US" sz="1800" dirty="0" smtClean="0"/>
              <a:t>Applications will not updated automatically to version 19.2</a:t>
            </a:r>
          </a:p>
          <a:p>
            <a:r>
              <a:rPr lang="en-US" sz="1800" dirty="0"/>
              <a:t>Every application developer has to transfer his applications himself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So…. Delete old unused </a:t>
            </a:r>
            <a:r>
              <a:rPr lang="en-US" sz="1800" dirty="0" smtClean="0"/>
              <a:t>applications!</a:t>
            </a:r>
          </a:p>
          <a:p>
            <a:r>
              <a:rPr lang="en-US" sz="1800" dirty="0" smtClean="0"/>
              <a:t>APEX </a:t>
            </a:r>
            <a:r>
              <a:rPr lang="en-US" sz="1800" dirty="0"/>
              <a:t>offers a migration assistant that queries the individual migration </a:t>
            </a:r>
            <a:r>
              <a:rPr lang="en-US" sz="1800" dirty="0" smtClean="0"/>
              <a:t>steps – </a:t>
            </a:r>
            <a:br>
              <a:rPr lang="en-US" sz="1800" dirty="0" smtClean="0"/>
            </a:br>
            <a:r>
              <a:rPr lang="en-US" sz="1800" dirty="0" smtClean="0"/>
              <a:t>these </a:t>
            </a:r>
            <a:r>
              <a:rPr lang="en-US" sz="1800" dirty="0"/>
              <a:t>steps have to be </a:t>
            </a:r>
            <a:r>
              <a:rPr lang="en-US" sz="1800" dirty="0" smtClean="0"/>
              <a:t>followed</a:t>
            </a:r>
          </a:p>
          <a:p>
            <a:r>
              <a:rPr lang="en-US" sz="1800" dirty="0"/>
              <a:t>New features can only be used if applications are in the current version of the </a:t>
            </a:r>
            <a:r>
              <a:rPr lang="en-US" sz="1800" dirty="0" smtClean="0"/>
              <a:t>infrastructure</a:t>
            </a:r>
          </a:p>
          <a:p>
            <a:r>
              <a:rPr lang="en-US" sz="1800" dirty="0"/>
              <a:t>Applications managed by the APEX service such as </a:t>
            </a:r>
            <a:r>
              <a:rPr lang="en-US" sz="1800" dirty="0" smtClean="0"/>
              <a:t>EASY, IAM</a:t>
            </a:r>
            <a:r>
              <a:rPr lang="en-US" sz="1800" dirty="0"/>
              <a:t>, </a:t>
            </a:r>
            <a:r>
              <a:rPr lang="en-US" sz="1800" dirty="0" smtClean="0"/>
              <a:t>JAG, </a:t>
            </a:r>
            <a:r>
              <a:rPr lang="en-US" sz="1800" dirty="0"/>
              <a:t>DARF-DACHS </a:t>
            </a:r>
            <a:r>
              <a:rPr lang="en-US" sz="1800" dirty="0" smtClean="0"/>
              <a:t>and more,</a:t>
            </a:r>
            <a:br>
              <a:rPr lang="en-US" sz="1800" dirty="0" smtClean="0"/>
            </a:br>
            <a:r>
              <a:rPr lang="en-US" sz="1800" dirty="0" smtClean="0"/>
              <a:t>are </a:t>
            </a:r>
            <a:r>
              <a:rPr lang="en-US" sz="1800" dirty="0"/>
              <a:t>migrated from the APEX service</a:t>
            </a:r>
            <a:r>
              <a:rPr lang="en-US" sz="1800" dirty="0" smtClean="0"/>
              <a:t>!	</a:t>
            </a:r>
            <a:br>
              <a:rPr lang="en-US" sz="1800" dirty="0" smtClean="0"/>
            </a:b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Migrate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786705">
            <a:off x="7312348" y="907819"/>
            <a:ext cx="4803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Applications typically continue to run without errors, 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but </a:t>
            </a:r>
            <a:r>
              <a:rPr lang="en-US" sz="1600" dirty="0">
                <a:solidFill>
                  <a:srgbClr val="FF0000"/>
                </a:solidFill>
              </a:rPr>
              <a:t>browser updates, new </a:t>
            </a:r>
            <a:r>
              <a:rPr lang="en-US" sz="1600" dirty="0" err="1">
                <a:solidFill>
                  <a:srgbClr val="FF0000"/>
                </a:solidFill>
              </a:rPr>
              <a:t>Javascript</a:t>
            </a:r>
            <a:r>
              <a:rPr lang="en-US" sz="1600" dirty="0">
                <a:solidFill>
                  <a:srgbClr val="FF0000"/>
                </a:solidFill>
              </a:rPr>
              <a:t> libraries, etc. 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can </a:t>
            </a:r>
            <a:r>
              <a:rPr lang="en-US" sz="1600" dirty="0">
                <a:solidFill>
                  <a:srgbClr val="FF0000"/>
                </a:solidFill>
              </a:rPr>
              <a:t>also lead to side effects.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The risk that an application "suddenly" contains 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errors </a:t>
            </a:r>
            <a:r>
              <a:rPr lang="en-US" sz="1600" dirty="0">
                <a:solidFill>
                  <a:srgbClr val="FF0000"/>
                </a:solidFill>
              </a:rPr>
              <a:t>is increasing.</a:t>
            </a:r>
            <a:endParaRPr lang="de-DE" sz="1600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Migration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Just a </a:t>
            </a:r>
            <a:r>
              <a:rPr lang="de-DE" dirty="0" err="1" smtClean="0"/>
              <a:t>beginning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250904"/>
            <a:ext cx="5760639" cy="274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16632"/>
            <a:ext cx="4896544" cy="247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463726"/>
            <a:ext cx="5681708" cy="26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33" y="4121734"/>
            <a:ext cx="4248472" cy="242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 rot="775806">
            <a:off x="3126036" y="5439992"/>
            <a:ext cx="4107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solidFill>
                  <a:srgbClr val="FF0000"/>
                </a:solidFill>
              </a:rPr>
              <a:t>Don‘t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forget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to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change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the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Compatibility</a:t>
            </a:r>
            <a:r>
              <a:rPr lang="de-DE" sz="1400" b="1" dirty="0" smtClean="0">
                <a:solidFill>
                  <a:srgbClr val="FF0000"/>
                </a:solidFill>
              </a:rPr>
              <a:t> Mode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71864" y="6186728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See „</a:t>
            </a:r>
            <a:r>
              <a:rPr lang="de-DE" sz="1600" dirty="0" err="1" smtClean="0"/>
              <a:t>Application</a:t>
            </a:r>
            <a:r>
              <a:rPr lang="de-DE" sz="1600" dirty="0" smtClean="0"/>
              <a:t> Properties“</a:t>
            </a:r>
          </a:p>
        </p:txBody>
      </p:sp>
      <p:sp>
        <p:nvSpPr>
          <p:cNvPr id="8" name="Gebogener Pfeil 7"/>
          <p:cNvSpPr/>
          <p:nvPr/>
        </p:nvSpPr>
        <p:spPr>
          <a:xfrm rot="18233821">
            <a:off x="5853638" y="1602461"/>
            <a:ext cx="978408" cy="978408"/>
          </a:xfrm>
          <a:prstGeom prst="circular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Gebogener Pfeil 15"/>
          <p:cNvSpPr/>
          <p:nvPr/>
        </p:nvSpPr>
        <p:spPr>
          <a:xfrm rot="7178796">
            <a:off x="6151024" y="4437529"/>
            <a:ext cx="978408" cy="978408"/>
          </a:xfrm>
          <a:prstGeom prst="circular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IT Group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118917"/>
          </a:xfrm>
        </p:spPr>
        <p:txBody>
          <a:bodyPr/>
          <a:lstStyle/>
          <a:p>
            <a:r>
              <a:rPr lang="en-US" sz="2000" dirty="0"/>
              <a:t>IT has changed a bit </a:t>
            </a:r>
            <a:r>
              <a:rPr lang="en-US" sz="2000" dirty="0" smtClean="0"/>
              <a:t>internally</a:t>
            </a:r>
          </a:p>
          <a:p>
            <a:r>
              <a:rPr lang="en-US" sz="2000" dirty="0" smtClean="0"/>
              <a:t>due </a:t>
            </a:r>
            <a:r>
              <a:rPr lang="en-US" sz="2000" dirty="0"/>
              <a:t>to the increased importance of databases and the </a:t>
            </a:r>
            <a:r>
              <a:rPr lang="en-US" sz="2000" dirty="0" smtClean="0"/>
              <a:t>growing </a:t>
            </a:r>
            <a:r>
              <a:rPr lang="en-US" sz="2000" dirty="0"/>
              <a:t>number of </a:t>
            </a:r>
            <a:r>
              <a:rPr lang="en-US" sz="2000" dirty="0" smtClean="0"/>
              <a:t>in-house APEX </a:t>
            </a:r>
            <a:r>
              <a:rPr lang="en-US" sz="2000" dirty="0"/>
              <a:t>applications </a:t>
            </a:r>
            <a:r>
              <a:rPr lang="en-US" sz="2000" dirty="0" smtClean="0"/>
              <a:t>a </a:t>
            </a:r>
            <a:r>
              <a:rPr lang="en-US" sz="2000" dirty="0"/>
              <a:t>new </a:t>
            </a:r>
            <a:r>
              <a:rPr lang="en-US" sz="2000" dirty="0" smtClean="0"/>
              <a:t>group </a:t>
            </a:r>
            <a:r>
              <a:rPr lang="en-US" sz="2000" dirty="0"/>
              <a:t>of IT </a:t>
            </a:r>
            <a:r>
              <a:rPr lang="en-US" sz="2000" dirty="0" smtClean="0"/>
              <a:t>for </a:t>
            </a:r>
            <a:r>
              <a:rPr lang="en-US" sz="2000" b="1" dirty="0" smtClean="0"/>
              <a:t>database </a:t>
            </a:r>
            <a:r>
              <a:rPr lang="en-US" sz="2000" b="1" dirty="0"/>
              <a:t>application and database </a:t>
            </a:r>
            <a:r>
              <a:rPr lang="en-US" sz="2000" b="1" dirty="0" smtClean="0"/>
              <a:t>services</a:t>
            </a:r>
            <a:r>
              <a:rPr lang="en-US" sz="2000" dirty="0" smtClean="0"/>
              <a:t> has formed.</a:t>
            </a:r>
          </a:p>
          <a:p>
            <a:r>
              <a:rPr lang="en-US" sz="2000" dirty="0" smtClean="0"/>
              <a:t>Main Topics are:</a:t>
            </a:r>
          </a:p>
          <a:p>
            <a:pPr lvl="1"/>
            <a:r>
              <a:rPr lang="en-US" sz="2000" dirty="0" smtClean="0"/>
              <a:t>Oracle-Database</a:t>
            </a:r>
          </a:p>
          <a:p>
            <a:pPr lvl="1"/>
            <a:r>
              <a:rPr lang="en-US" sz="2000" dirty="0" smtClean="0"/>
              <a:t>APEX-Application development</a:t>
            </a:r>
          </a:p>
          <a:p>
            <a:pPr lvl="1"/>
            <a:r>
              <a:rPr lang="en-US" sz="2000" dirty="0" smtClean="0"/>
              <a:t>Other Databases, maybe in a service (must be set up)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For a better manage 2 service addresses:</a:t>
            </a:r>
          </a:p>
          <a:p>
            <a:pPr lvl="1"/>
            <a:r>
              <a:rPr lang="en-US" sz="2000" dirty="0">
                <a:hlinkClick r:id="rId2"/>
              </a:rPr>
              <a:t>o</a:t>
            </a:r>
            <a:r>
              <a:rPr lang="en-US" sz="2000" dirty="0" smtClean="0">
                <a:hlinkClick r:id="rId2"/>
              </a:rPr>
              <a:t>racle.service@desy.de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3"/>
              </a:rPr>
              <a:t>apex-application.service@desy.de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/>
              <a:t>We will start a survey to determine which databases have which meaning at DESY or XFEL.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219298">
            <a:off x="7575628" y="3574769"/>
            <a:ext cx="4578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Example: Our Learn Management System ILIAS</a:t>
            </a:r>
            <a:br>
              <a:rPr lang="en-US" sz="1600" dirty="0"/>
            </a:br>
            <a:r>
              <a:rPr lang="en-US" sz="1600" dirty="0"/>
              <a:t>C</a:t>
            </a:r>
            <a:r>
              <a:rPr lang="en-US" sz="1600" dirty="0" smtClean="0"/>
              <a:t>urrently 2 different setups: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DESY </a:t>
            </a:r>
            <a:r>
              <a:rPr lang="en-US" sz="1600" dirty="0"/>
              <a:t>(training.desy.de) </a:t>
            </a:r>
            <a:r>
              <a:rPr lang="en-US" sz="1600" dirty="0" smtClean="0"/>
              <a:t>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XFEL </a:t>
            </a:r>
            <a:r>
              <a:rPr lang="en-US" sz="1600" dirty="0"/>
              <a:t>(training.xfel.eu)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7387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APEX – </a:t>
            </a:r>
            <a:r>
              <a:rPr lang="de-DE" dirty="0" err="1" smtClean="0"/>
              <a:t>new</a:t>
            </a:r>
            <a:r>
              <a:rPr lang="de-DE" dirty="0" smtClean="0"/>
              <a:t> Features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New Features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Pitfalls</a:t>
            </a:r>
            <a:r>
              <a:rPr lang="de-DE" dirty="0" smtClean="0"/>
              <a:t> in APEX 19.2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4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4788"/>
            <a:ext cx="9991725" cy="187325"/>
          </a:xfrm>
        </p:spPr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7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639616" y="2760117"/>
            <a:ext cx="675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/>
              <a:t>Thanks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36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Oracle DSM – Software </a:t>
            </a:r>
            <a:r>
              <a:rPr lang="de-DE" dirty="0" err="1" smtClean="0"/>
              <a:t>Deployment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New packages are available in the </a:t>
            </a:r>
            <a:r>
              <a:rPr lang="en-US" sz="2000" dirty="0" smtClean="0"/>
              <a:t>DSM</a:t>
            </a:r>
          </a:p>
          <a:p>
            <a:pPr lvl="1"/>
            <a:r>
              <a:rPr lang="de-DE" sz="2000" dirty="0"/>
              <a:t>Oracle </a:t>
            </a:r>
            <a:r>
              <a:rPr lang="de-DE" sz="2000" dirty="0" err="1"/>
              <a:t>Full</a:t>
            </a:r>
            <a:r>
              <a:rPr lang="de-DE" sz="2000" dirty="0"/>
              <a:t> Client 19.3 </a:t>
            </a:r>
            <a:r>
              <a:rPr lang="de-DE" sz="2000" dirty="0" smtClean="0"/>
              <a:t>32-Bit</a:t>
            </a:r>
          </a:p>
          <a:p>
            <a:pPr lvl="1"/>
            <a:r>
              <a:rPr lang="de-DE" sz="2000" dirty="0" smtClean="0"/>
              <a:t>Oracle </a:t>
            </a:r>
            <a:r>
              <a:rPr lang="de-DE" sz="2000" dirty="0" err="1"/>
              <a:t>Full</a:t>
            </a:r>
            <a:r>
              <a:rPr lang="de-DE" sz="2000" dirty="0"/>
              <a:t> Client 19.3 </a:t>
            </a:r>
            <a:r>
              <a:rPr lang="de-DE" sz="2000" dirty="0" smtClean="0"/>
              <a:t>64-Bit</a:t>
            </a:r>
          </a:p>
          <a:p>
            <a:pPr lvl="1"/>
            <a:r>
              <a:rPr lang="de-DE" sz="2000" dirty="0" smtClean="0"/>
              <a:t>Oracle </a:t>
            </a:r>
            <a:r>
              <a:rPr lang="de-DE" sz="2000" dirty="0"/>
              <a:t>Instant Client 19.3.0.0 </a:t>
            </a:r>
            <a:r>
              <a:rPr lang="de-DE" sz="2000" dirty="0" smtClean="0"/>
              <a:t>32-Bit</a:t>
            </a:r>
          </a:p>
          <a:p>
            <a:pPr lvl="1"/>
            <a:r>
              <a:rPr lang="de-DE" sz="2000" dirty="0" smtClean="0"/>
              <a:t>Oracle </a:t>
            </a:r>
            <a:r>
              <a:rPr lang="de-DE" sz="2000" dirty="0"/>
              <a:t>Instant Client 19.3.0.0 </a:t>
            </a:r>
            <a:r>
              <a:rPr lang="de-DE" sz="2000" dirty="0" smtClean="0"/>
              <a:t>34-Bit</a:t>
            </a:r>
          </a:p>
          <a:p>
            <a:pPr lvl="1"/>
            <a:r>
              <a:rPr lang="de-DE" sz="2000" dirty="0" smtClean="0"/>
              <a:t>Oracle </a:t>
            </a:r>
            <a:r>
              <a:rPr lang="de-DE" sz="2000" dirty="0"/>
              <a:t>SQL Developer 19.2 </a:t>
            </a:r>
            <a:r>
              <a:rPr lang="de-DE" sz="2000" dirty="0" smtClean="0"/>
              <a:t>64-Bit</a:t>
            </a:r>
          </a:p>
          <a:p>
            <a:pPr lvl="1"/>
            <a:endParaRPr lang="de-DE" sz="2000" dirty="0"/>
          </a:p>
          <a:p>
            <a:r>
              <a:rPr lang="en-US" sz="2000" dirty="0" smtClean="0"/>
              <a:t>All clients are </a:t>
            </a:r>
            <a:r>
              <a:rPr lang="en-US" sz="2000" dirty="0"/>
              <a:t>provided in the </a:t>
            </a:r>
            <a:r>
              <a:rPr lang="en-US" sz="2000" dirty="0" smtClean="0"/>
              <a:t>DSM</a:t>
            </a:r>
            <a:br>
              <a:rPr lang="en-US" sz="2000" dirty="0" smtClean="0"/>
            </a:br>
            <a:r>
              <a:rPr lang="en-US" sz="2000" dirty="0" smtClean="0"/>
              <a:t>They </a:t>
            </a:r>
            <a:r>
              <a:rPr lang="en-US" sz="2000" dirty="0"/>
              <a:t>have to be installed by the </a:t>
            </a:r>
            <a:r>
              <a:rPr lang="en-US" sz="2000" dirty="0" smtClean="0"/>
              <a:t>user!</a:t>
            </a:r>
          </a:p>
          <a:p>
            <a:r>
              <a:rPr lang="en-US" sz="2000" dirty="0" smtClean="0"/>
              <a:t>An </a:t>
            </a:r>
            <a:r>
              <a:rPr lang="en-US" sz="2000" dirty="0"/>
              <a:t>automatic update is forced for the SQL </a:t>
            </a:r>
            <a:r>
              <a:rPr lang="en-US" sz="2000" dirty="0" smtClean="0"/>
              <a:t>developer</a:t>
            </a:r>
          </a:p>
          <a:p>
            <a:r>
              <a:rPr lang="en-US" sz="2000" dirty="0"/>
              <a:t>the new clients can also be used for the old RAC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805260">
            <a:off x="7556718" y="4907880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Please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update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client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software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soon</a:t>
            </a:r>
            <a:endParaRPr lang="de-DE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ULA – </a:t>
            </a:r>
            <a:br>
              <a:rPr lang="de-DE" dirty="0" smtClean="0"/>
            </a:br>
            <a:r>
              <a:rPr lang="de-DE" dirty="0" err="1" smtClean="0"/>
              <a:t>Unlimited</a:t>
            </a:r>
            <a:r>
              <a:rPr lang="de-DE" dirty="0" smtClean="0"/>
              <a:t> </a:t>
            </a:r>
            <a:r>
              <a:rPr lang="de-DE" dirty="0" err="1" smtClean="0"/>
              <a:t>Licence</a:t>
            </a:r>
            <a:r>
              <a:rPr lang="de-DE" dirty="0" smtClean="0"/>
              <a:t> Agreement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6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ULA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since</a:t>
            </a:r>
            <a:r>
              <a:rPr lang="de-DE" sz="2000" dirty="0" smtClean="0"/>
              <a:t> 29th April </a:t>
            </a:r>
            <a:r>
              <a:rPr lang="de-DE" sz="2000" dirty="0"/>
              <a:t>2019 </a:t>
            </a:r>
            <a:r>
              <a:rPr lang="de-DE" sz="2000" dirty="0" smtClean="0"/>
              <a:t>- DESY ULA – </a:t>
            </a:r>
            <a:r>
              <a:rPr lang="de-DE" sz="2000" dirty="0" err="1" smtClean="0"/>
              <a:t>Unlimited</a:t>
            </a:r>
            <a:r>
              <a:rPr lang="de-DE" sz="2000" dirty="0" smtClean="0"/>
              <a:t> </a:t>
            </a:r>
            <a:r>
              <a:rPr lang="de-DE" sz="2000" dirty="0" err="1" smtClean="0"/>
              <a:t>License</a:t>
            </a:r>
            <a:r>
              <a:rPr lang="de-DE" sz="2000" dirty="0" smtClean="0"/>
              <a:t> Agreement </a:t>
            </a:r>
            <a:r>
              <a:rPr lang="de-DE" sz="2000" dirty="0" err="1" smtClean="0"/>
              <a:t>for</a:t>
            </a:r>
            <a:r>
              <a:rPr lang="de-DE" sz="2000" dirty="0" smtClean="0"/>
              <a:t> Oracle</a:t>
            </a:r>
          </a:p>
          <a:p>
            <a:r>
              <a:rPr lang="de-DE" sz="2000" dirty="0" err="1"/>
              <a:t>period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 smtClean="0"/>
              <a:t>validity</a:t>
            </a:r>
            <a:r>
              <a:rPr lang="de-DE" sz="2000" dirty="0" smtClean="0"/>
              <a:t> : 2 </a:t>
            </a:r>
            <a:r>
              <a:rPr lang="de-DE" sz="2000" dirty="0" err="1" smtClean="0"/>
              <a:t>years</a:t>
            </a:r>
            <a:r>
              <a:rPr lang="de-DE" sz="2000" dirty="0" smtClean="0"/>
              <a:t> (</a:t>
            </a:r>
            <a:r>
              <a:rPr lang="de-DE" sz="2000" dirty="0" err="1" smtClean="0"/>
              <a:t>ends</a:t>
            </a:r>
            <a:r>
              <a:rPr lang="de-DE" sz="2000" dirty="0" smtClean="0"/>
              <a:t> 29th April 2021)</a:t>
            </a:r>
          </a:p>
          <a:p>
            <a:r>
              <a:rPr lang="en-US" sz="2000" dirty="0" smtClean="0"/>
              <a:t>for </a:t>
            </a:r>
            <a:r>
              <a:rPr lang="en-US" sz="2000" dirty="0"/>
              <a:t>an agreed product bundle and for a certain time </a:t>
            </a:r>
            <a:r>
              <a:rPr lang="en-US" sz="2000" dirty="0" smtClean="0"/>
              <a:t>we have the </a:t>
            </a:r>
            <a:r>
              <a:rPr lang="en-US" sz="2000" dirty="0"/>
              <a:t>right to install and use an indefinite number of </a:t>
            </a:r>
            <a:r>
              <a:rPr lang="en-US" sz="2000" dirty="0" smtClean="0"/>
              <a:t>product</a:t>
            </a:r>
          </a:p>
          <a:p>
            <a:r>
              <a:rPr lang="en-US" sz="2000" dirty="0" smtClean="0"/>
              <a:t>at </a:t>
            </a:r>
            <a:r>
              <a:rPr lang="en-US" sz="2000" dirty="0"/>
              <a:t>the end of the agreed contract </a:t>
            </a:r>
            <a:r>
              <a:rPr lang="en-US" sz="2000" dirty="0" smtClean="0"/>
              <a:t>period </a:t>
            </a:r>
            <a:r>
              <a:rPr lang="en-US" sz="2000" dirty="0"/>
              <a:t>a so-called certification of the Oracle ULA takes </a:t>
            </a:r>
            <a:r>
              <a:rPr lang="en-US" sz="2000" dirty="0" smtClean="0"/>
              <a:t>place</a:t>
            </a:r>
          </a:p>
          <a:p>
            <a:r>
              <a:rPr lang="en-US" sz="2000" dirty="0"/>
              <a:t>we </a:t>
            </a:r>
            <a:r>
              <a:rPr lang="en-US" sz="2000" dirty="0" smtClean="0"/>
              <a:t>will </a:t>
            </a:r>
            <a:r>
              <a:rPr lang="en-US" sz="2000" dirty="0"/>
              <a:t>check how often a particular product has been installed and used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number determined licenses is fixed</a:t>
            </a:r>
            <a:endParaRPr lang="de-DE" sz="2000" dirty="0" smtClean="0"/>
          </a:p>
          <a:p>
            <a:r>
              <a:rPr lang="de-DE" sz="2000" dirty="0" err="1" smtClean="0"/>
              <a:t>constant</a:t>
            </a:r>
            <a:r>
              <a:rPr lang="de-DE" sz="2000" dirty="0" smtClean="0"/>
              <a:t>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</a:t>
            </a:r>
            <a:r>
              <a:rPr lang="de-DE" sz="2000" dirty="0" err="1" smtClean="0"/>
              <a:t>contract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ULA –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Oracle Database Enterprise </a:t>
            </a:r>
            <a:endParaRPr lang="de-DE" dirty="0" smtClean="0"/>
          </a:p>
          <a:p>
            <a:r>
              <a:rPr lang="de-DE" dirty="0" smtClean="0"/>
              <a:t>Oracle </a:t>
            </a:r>
            <a:r>
              <a:rPr lang="de-DE" dirty="0"/>
              <a:t>Real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smtClean="0"/>
              <a:t>Clusters</a:t>
            </a:r>
          </a:p>
          <a:p>
            <a:r>
              <a:rPr lang="de-DE" dirty="0" smtClean="0"/>
              <a:t>Oracle </a:t>
            </a:r>
            <a:r>
              <a:rPr lang="de-DE" dirty="0" err="1" smtClean="0"/>
              <a:t>Partitioning</a:t>
            </a:r>
            <a:endParaRPr lang="de-DE" dirty="0" smtClean="0"/>
          </a:p>
          <a:p>
            <a:r>
              <a:rPr lang="de-DE" dirty="0" smtClean="0"/>
              <a:t>Oracle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Graph</a:t>
            </a:r>
          </a:p>
          <a:p>
            <a:r>
              <a:rPr lang="de-DE" dirty="0" smtClean="0"/>
              <a:t>Oracle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smtClean="0"/>
              <a:t>Security</a:t>
            </a:r>
          </a:p>
          <a:p>
            <a:r>
              <a:rPr lang="de-DE" dirty="0" smtClean="0"/>
              <a:t>Oracle </a:t>
            </a:r>
            <a:r>
              <a:rPr lang="de-DE" dirty="0" err="1"/>
              <a:t>Diagnostics</a:t>
            </a:r>
            <a:r>
              <a:rPr lang="de-DE" dirty="0"/>
              <a:t> </a:t>
            </a:r>
            <a:r>
              <a:rPr lang="de-DE" dirty="0" smtClean="0"/>
              <a:t>Pack</a:t>
            </a:r>
          </a:p>
          <a:p>
            <a:r>
              <a:rPr lang="de-DE" dirty="0" smtClean="0"/>
              <a:t>Oracle </a:t>
            </a:r>
            <a:r>
              <a:rPr lang="de-DE" dirty="0"/>
              <a:t>Tuning </a:t>
            </a:r>
            <a:r>
              <a:rPr lang="de-DE" dirty="0" smtClean="0"/>
              <a:t>Pack</a:t>
            </a:r>
          </a:p>
          <a:p>
            <a:r>
              <a:rPr lang="de-DE" dirty="0" smtClean="0"/>
              <a:t>Oracle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smtClean="0"/>
              <a:t>Oracle </a:t>
            </a:r>
            <a:r>
              <a:rPr lang="de-DE" dirty="0"/>
              <a:t>Database </a:t>
            </a:r>
            <a:r>
              <a:rPr lang="de-DE" dirty="0" smtClean="0"/>
              <a:t>In-Memory</a:t>
            </a:r>
          </a:p>
          <a:p>
            <a:r>
              <a:rPr lang="de-DE" dirty="0" smtClean="0"/>
              <a:t>Oracle </a:t>
            </a:r>
            <a:r>
              <a:rPr lang="de-DE" dirty="0" err="1" smtClean="0"/>
              <a:t>Multitenant</a:t>
            </a:r>
            <a:endParaRPr lang="de-DE" dirty="0" smtClean="0"/>
          </a:p>
          <a:p>
            <a:r>
              <a:rPr lang="de-DE" dirty="0" smtClean="0"/>
              <a:t>Oracle </a:t>
            </a:r>
            <a:r>
              <a:rPr lang="de-DE" dirty="0"/>
              <a:t>Database </a:t>
            </a:r>
            <a:r>
              <a:rPr lang="de-DE" dirty="0" err="1"/>
              <a:t>Lifecycle</a:t>
            </a:r>
            <a:r>
              <a:rPr lang="de-DE" dirty="0"/>
              <a:t> Management </a:t>
            </a:r>
            <a:r>
              <a:rPr lang="de-DE" dirty="0" smtClean="0"/>
              <a:t>Pack</a:t>
            </a:r>
          </a:p>
          <a:p>
            <a:r>
              <a:rPr lang="de-DE" dirty="0" smtClean="0"/>
              <a:t>Oracle </a:t>
            </a:r>
            <a:r>
              <a:rPr lang="de-DE" dirty="0" err="1" smtClean="0"/>
              <a:t>WebLogic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bundle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 rot="639175">
            <a:off x="7176120" y="1289666"/>
            <a:ext cx="3389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endParaRPr lang="en-US" sz="1600" dirty="0"/>
          </a:p>
          <a:p>
            <a:r>
              <a:rPr lang="en-US" sz="1600" dirty="0" smtClean="0"/>
              <a:t>Inventory:</a:t>
            </a:r>
          </a:p>
          <a:p>
            <a:r>
              <a:rPr lang="en-US" sz="1600" dirty="0" smtClean="0"/>
              <a:t>Each </a:t>
            </a:r>
            <a:r>
              <a:rPr lang="en-US" sz="1600" dirty="0"/>
              <a:t>product is counted separately</a:t>
            </a:r>
          </a:p>
          <a:p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6188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Setup different </a:t>
            </a:r>
            <a:r>
              <a:rPr lang="de-DE" sz="2000" dirty="0" err="1"/>
              <a:t>stages</a:t>
            </a:r>
            <a:r>
              <a:rPr lang="de-DE" sz="2000" dirty="0"/>
              <a:t> (e.g. 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</a:t>
            </a:r>
            <a:r>
              <a:rPr lang="de-DE" sz="2000" dirty="0" err="1"/>
              <a:t>separately</a:t>
            </a:r>
            <a:r>
              <a:rPr lang="de-DE" sz="2000" dirty="0" smtClean="0"/>
              <a:t>)</a:t>
            </a:r>
          </a:p>
          <a:p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our</a:t>
            </a:r>
            <a:r>
              <a:rPr lang="de-DE" sz="2000" dirty="0" smtClean="0"/>
              <a:t> ULA </a:t>
            </a:r>
            <a:r>
              <a:rPr lang="de-DE" sz="2000" dirty="0" err="1" smtClean="0"/>
              <a:t>product</a:t>
            </a:r>
            <a:r>
              <a:rPr lang="de-DE" sz="2000" dirty="0" smtClean="0"/>
              <a:t> </a:t>
            </a:r>
            <a:r>
              <a:rPr lang="de-DE" sz="2000" dirty="0" err="1" smtClean="0"/>
              <a:t>bundle</a:t>
            </a:r>
            <a:endParaRPr lang="de-DE" sz="2000" dirty="0" smtClean="0"/>
          </a:p>
          <a:p>
            <a:r>
              <a:rPr lang="de-DE" sz="2000" dirty="0" err="1" smtClean="0"/>
              <a:t>Virtualization</a:t>
            </a:r>
            <a:endParaRPr lang="de-DE" sz="2000" dirty="0" smtClean="0"/>
          </a:p>
          <a:p>
            <a:r>
              <a:rPr lang="de-DE" sz="2000" dirty="0" err="1" smtClean="0"/>
              <a:t>Implement</a:t>
            </a:r>
            <a:r>
              <a:rPr lang="de-DE" sz="2000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requirements</a:t>
            </a:r>
            <a:r>
              <a:rPr lang="de-DE" sz="2000" dirty="0" smtClean="0"/>
              <a:t>, e.g. Replication </a:t>
            </a:r>
            <a:r>
              <a:rPr lang="de-DE" sz="2000" dirty="0" err="1" smtClean="0"/>
              <a:t>with</a:t>
            </a:r>
            <a:r>
              <a:rPr lang="de-DE" sz="2000" dirty="0" smtClean="0"/>
              <a:t> Data </a:t>
            </a:r>
            <a:r>
              <a:rPr lang="de-DE" sz="2000" dirty="0" err="1" smtClean="0"/>
              <a:t>Guard</a:t>
            </a:r>
            <a:r>
              <a:rPr lang="de-DE" sz="2000" dirty="0" smtClean="0"/>
              <a:t> –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means</a:t>
            </a:r>
            <a:r>
              <a:rPr lang="de-DE" sz="2000" dirty="0" smtClean="0"/>
              <a:t> </a:t>
            </a:r>
            <a:r>
              <a:rPr lang="de-DE" sz="2000" dirty="0" err="1" smtClean="0"/>
              <a:t>database</a:t>
            </a:r>
            <a:r>
              <a:rPr lang="de-DE" sz="2000" dirty="0" smtClean="0"/>
              <a:t> </a:t>
            </a:r>
            <a:r>
              <a:rPr lang="de-DE" sz="2000" dirty="0" err="1" smtClean="0"/>
              <a:t>installations</a:t>
            </a:r>
            <a:r>
              <a:rPr lang="de-DE" sz="2000" dirty="0" smtClean="0"/>
              <a:t> outside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center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→ </a:t>
            </a:r>
            <a:r>
              <a:rPr lang="de-DE" sz="2000" dirty="0" err="1" smtClean="0"/>
              <a:t>higher</a:t>
            </a:r>
            <a:r>
              <a:rPr lang="de-DE" sz="2000" dirty="0" smtClean="0"/>
              <a:t> </a:t>
            </a:r>
            <a:r>
              <a:rPr lang="de-DE" sz="2000" dirty="0" err="1" smtClean="0"/>
              <a:t>level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operational </a:t>
            </a:r>
            <a:r>
              <a:rPr lang="de-DE" sz="2000" dirty="0" err="1" smtClean="0"/>
              <a:t>security</a:t>
            </a: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Oracle-User-Meeting | Christine Apfel, Harald Falkenberg u. Lusine Yakovleva, 05.02.2020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year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9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de-3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de.potx" id="{864FF567-508D-43D4-9E1E-5583FDF11633}" vid="{98360E61-05B6-4D8B-972E-63831C9621D1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DESY_PowerPoint_16x9_de-3</Template>
  <TotalTime>0</TotalTime>
  <Words>1819</Words>
  <Application>Microsoft Office PowerPoint</Application>
  <PresentationFormat>Custom</PresentationFormat>
  <Paragraphs>331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DESY_PowerPoint_16x9_de-3</vt:lpstr>
      <vt:lpstr>Oracle – User – Meeting </vt:lpstr>
      <vt:lpstr>Oracle-User-Meeting</vt:lpstr>
      <vt:lpstr>Organisation</vt:lpstr>
      <vt:lpstr>New IT Group for databases and applications</vt:lpstr>
      <vt:lpstr>Oracle DSM – Software Deployment</vt:lpstr>
      <vt:lpstr>ULA –  Unlimited Licence Agreement</vt:lpstr>
      <vt:lpstr>ULA</vt:lpstr>
      <vt:lpstr>ULA – Product list</vt:lpstr>
      <vt:lpstr>What does it mean for us</vt:lpstr>
      <vt:lpstr>What does it mean for you</vt:lpstr>
      <vt:lpstr>ULA - Inventory</vt:lpstr>
      <vt:lpstr>Plans for this year</vt:lpstr>
      <vt:lpstr>Oracle RAC 19c </vt:lpstr>
      <vt:lpstr>Data Guard - Replication</vt:lpstr>
      <vt:lpstr>New Application Server (virtualization and splitting)</vt:lpstr>
      <vt:lpstr>Questionnaire</vt:lpstr>
      <vt:lpstr>Oracle RAC 19c </vt:lpstr>
      <vt:lpstr>Oracle RAC 19c Migration</vt:lpstr>
      <vt:lpstr>Why bother?</vt:lpstr>
      <vt:lpstr>Oracle at DESY</vt:lpstr>
      <vt:lpstr>Das „alte“ Setup</vt:lpstr>
      <vt:lpstr>Das „neue“ Setup</vt:lpstr>
      <vt:lpstr>Changes</vt:lpstr>
      <vt:lpstr>Character set change</vt:lpstr>
      <vt:lpstr>Client Connection to an Oracle RAC (19c)</vt:lpstr>
      <vt:lpstr>Configuration</vt:lpstr>
      <vt:lpstr>Schedule</vt:lpstr>
      <vt:lpstr>User Tasks</vt:lpstr>
      <vt:lpstr>Informations &amp; Events</vt:lpstr>
      <vt:lpstr>OAI-Sys</vt:lpstr>
      <vt:lpstr>Account Information </vt:lpstr>
      <vt:lpstr>Register your Applications</vt:lpstr>
      <vt:lpstr>APEX Connect 2020</vt:lpstr>
      <vt:lpstr>DOAG 2020 Database</vt:lpstr>
      <vt:lpstr>Our service under: it.desy.de</vt:lpstr>
      <vt:lpstr>Link-List</vt:lpstr>
      <vt:lpstr>APEX Migration</vt:lpstr>
      <vt:lpstr>APEX 19.2 </vt:lpstr>
      <vt:lpstr>Migration Steps</vt:lpstr>
      <vt:lpstr>APEX – new Features</vt:lpstr>
      <vt:lpstr>Questions?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5.1 @ DESY</dc:title>
  <dc:creator>Apfel, Christine</dc:creator>
  <cp:lastModifiedBy>Apfel, Christine</cp:lastModifiedBy>
  <cp:revision>282</cp:revision>
  <dcterms:created xsi:type="dcterms:W3CDTF">2017-09-16T06:59:08Z</dcterms:created>
  <dcterms:modified xsi:type="dcterms:W3CDTF">2020-04-28T22:05:09Z</dcterms:modified>
</cp:coreProperties>
</file>